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6"/>
  </p:notesMasterIdLst>
  <p:sldIdLst>
    <p:sldId id="256" r:id="rId4"/>
    <p:sldId id="271" r:id="rId5"/>
    <p:sldId id="260" r:id="rId6"/>
    <p:sldId id="258" r:id="rId7"/>
    <p:sldId id="278" r:id="rId8"/>
    <p:sldId id="273" r:id="rId9"/>
    <p:sldId id="279" r:id="rId10"/>
    <p:sldId id="274" r:id="rId11"/>
    <p:sldId id="263" r:id="rId12"/>
    <p:sldId id="262" r:id="rId13"/>
    <p:sldId id="265"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8" d="100"/>
          <a:sy n="48" d="100"/>
        </p:scale>
        <p:origin x="-1146"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69D7D-21B8-46A5-A3C5-300F944F7467}" type="datetimeFigureOut">
              <a:rPr lang="en-US" smtClean="0"/>
              <a:pPr/>
              <a:t>2013-10-29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BC6B1-C525-4B84-B834-6223103632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BC6B1-C525-4B84-B834-6223103632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BC6B1-C525-4B84-B834-62231036327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7AACD58-E54C-48A7-AB38-28C5776B3A1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AACD58-E54C-48A7-AB38-28C5776B3A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AACD58-E54C-48A7-AB38-28C5776B3A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AACD58-E54C-48A7-AB38-28C5776B3A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AACD58-E54C-48A7-AB38-28C5776B3A1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AACD58-E54C-48A7-AB38-28C5776B3A1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5EA329-DCD5-40C5-8F5F-A678A71EA760}" type="datetimeFigureOut">
              <a:rPr lang="en-US" smtClean="0"/>
              <a:pPr/>
              <a:t>2013-10-29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ACD58-E54C-48A7-AB38-28C5776B3A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AACD58-E54C-48A7-AB38-28C5776B3A1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AACD58-E54C-48A7-AB38-28C5776B3A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15EA329-DCD5-40C5-8F5F-A678A71EA760}" type="datetimeFigureOut">
              <a:rPr lang="en-US" smtClean="0"/>
              <a:pPr/>
              <a:t>2013-10-29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AACD58-E54C-48A7-AB38-28C5776B3A1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15EA329-DCD5-40C5-8F5F-A678A71EA760}" type="datetimeFigureOut">
              <a:rPr lang="en-US" smtClean="0"/>
              <a:pPr/>
              <a:t>2013-10-29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AACD58-E54C-48A7-AB38-28C5776B3A1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5EA329-DCD5-40C5-8F5F-A678A71EA760}" type="datetimeFigureOut">
              <a:rPr lang="en-US" smtClean="0"/>
              <a:pPr/>
              <a:t>2013-10-29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AACD58-E54C-48A7-AB38-28C5776B3A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5EA329-DCD5-40C5-8F5F-A678A71EA760}" type="datetimeFigureOut">
              <a:rPr lang="en-US" smtClean="0"/>
              <a:pPr/>
              <a:t>2013-10-29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AACD58-E54C-48A7-AB38-28C5776B3A1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r="1158" b="68188"/>
          <a:stretch>
            <a:fillRect/>
          </a:stretch>
        </p:blipFill>
        <p:spPr bwMode="auto">
          <a:xfrm rot="10800000">
            <a:off x="1028700" y="5334000"/>
            <a:ext cx="8134350" cy="1524000"/>
          </a:xfrm>
          <a:prstGeom prst="rect">
            <a:avLst/>
          </a:prstGeom>
          <a:noFill/>
          <a:ln w="9525">
            <a:noFill/>
            <a:miter lim="800000"/>
            <a:headEnd/>
            <a:tailEnd/>
          </a:ln>
        </p:spPr>
      </p:pic>
      <p:sp>
        <p:nvSpPr>
          <p:cNvPr id="5" name="Rectangle 2"/>
          <p:cNvSpPr>
            <a:spLocks noGrp="1" noChangeArrowheads="1"/>
          </p:cNvSpPr>
          <p:nvPr>
            <p:ph type="ctrTitle"/>
          </p:nvPr>
        </p:nvSpPr>
        <p:spPr>
          <a:xfrm>
            <a:off x="990600" y="228600"/>
            <a:ext cx="8153400" cy="1600200"/>
          </a:xfrm>
        </p:spPr>
        <p:txBody>
          <a:bodyPr>
            <a:noAutofit/>
          </a:bodyPr>
          <a:lstStyle/>
          <a:p>
            <a:pPr algn="ctr" eaLnBrk="1" hangingPunct="1">
              <a:defRPr/>
            </a:pPr>
            <a:r>
              <a:rPr lang="en-US" sz="4000" dirty="0" smtClean="0">
                <a:latin typeface="Rockwell Extra Bold" pitchFamily="18" charset="0"/>
              </a:rPr>
              <a:t>P</a:t>
            </a:r>
            <a:r>
              <a:rPr lang="id-ID" sz="4000" dirty="0" smtClean="0">
                <a:latin typeface="Rockwell Extra Bold" pitchFamily="18" charset="0"/>
              </a:rPr>
              <a:t>E</a:t>
            </a:r>
            <a:r>
              <a:rPr lang="en-US" sz="4000" dirty="0" smtClean="0">
                <a:latin typeface="Rockwell Extra Bold" pitchFamily="18" charset="0"/>
              </a:rPr>
              <a:t>RAN PEMUDA</a:t>
            </a:r>
            <a:r>
              <a:rPr lang="id-ID" sz="4000" dirty="0" smtClean="0">
                <a:latin typeface="Rockwell Extra Bold" pitchFamily="18" charset="0"/>
              </a:rPr>
              <a:t/>
            </a:r>
            <a:br>
              <a:rPr lang="id-ID" sz="4000" dirty="0" smtClean="0">
                <a:latin typeface="Rockwell Extra Bold" pitchFamily="18" charset="0"/>
              </a:rPr>
            </a:br>
            <a:r>
              <a:rPr lang="en-US" sz="2800" dirty="0" err="1" smtClean="0">
                <a:latin typeface="Rockwell Extra Bold" pitchFamily="18" charset="0"/>
              </a:rPr>
              <a:t>dalam</a:t>
            </a:r>
            <a:r>
              <a:rPr lang="en-US" sz="2800" dirty="0" smtClean="0">
                <a:latin typeface="Rockwell Extra Bold" pitchFamily="18" charset="0"/>
              </a:rPr>
              <a:t/>
            </a:r>
            <a:br>
              <a:rPr lang="en-US" sz="2800" dirty="0" smtClean="0">
                <a:latin typeface="Rockwell Extra Bold" pitchFamily="18" charset="0"/>
              </a:rPr>
            </a:br>
            <a:r>
              <a:rPr lang="en-US" sz="2800" dirty="0" err="1" smtClean="0">
                <a:latin typeface="Rockwell Extra Bold" pitchFamily="18" charset="0"/>
              </a:rPr>
              <a:t>Me</a:t>
            </a:r>
            <a:r>
              <a:rPr lang="en-US" sz="2800" dirty="0" err="1" smtClean="0">
                <a:latin typeface="Rockwell Extra Bold" pitchFamily="18" charset="0"/>
              </a:rPr>
              <a:t>mbentukan</a:t>
            </a:r>
            <a:r>
              <a:rPr lang="en-US" sz="2800" dirty="0" smtClean="0">
                <a:latin typeface="Rockwell Extra Bold" pitchFamily="18" charset="0"/>
              </a:rPr>
              <a:t> </a:t>
            </a:r>
            <a:r>
              <a:rPr lang="en-US" sz="2800" dirty="0" err="1" smtClean="0">
                <a:latin typeface="Rockwell Extra Bold" pitchFamily="18" charset="0"/>
              </a:rPr>
              <a:t>Peradaban</a:t>
            </a:r>
            <a:r>
              <a:rPr lang="en-US" sz="2800" dirty="0" smtClean="0">
                <a:latin typeface="Rockwell Extra Bold" pitchFamily="18" charset="0"/>
              </a:rPr>
              <a:t> Islam</a:t>
            </a:r>
            <a:endParaRPr lang="en-US" sz="2800" b="1" dirty="0" smtClean="0">
              <a:solidFill>
                <a:srgbClr val="FF0000"/>
              </a:solidFill>
              <a:latin typeface="Rockwell Extra Bold" pitchFamily="18" charset="0"/>
            </a:endParaRPr>
          </a:p>
        </p:txBody>
      </p:sp>
      <p:sp>
        <p:nvSpPr>
          <p:cNvPr id="6" name="Rectangle 3"/>
          <p:cNvSpPr>
            <a:spLocks noGrp="1" noChangeArrowheads="1"/>
          </p:cNvSpPr>
          <p:nvPr>
            <p:ph type="subTitle" idx="1"/>
          </p:nvPr>
        </p:nvSpPr>
        <p:spPr>
          <a:xfrm>
            <a:off x="1524000" y="2514600"/>
            <a:ext cx="7010400" cy="990600"/>
          </a:xfrm>
        </p:spPr>
        <p:txBody>
          <a:bodyPr/>
          <a:lstStyle/>
          <a:p>
            <a:pPr algn="ctr" eaLnBrk="1" hangingPunct="1">
              <a:defRPr/>
            </a:pPr>
            <a:r>
              <a:rPr lang="id-ID" b="1" dirty="0" smtClean="0">
                <a:solidFill>
                  <a:srgbClr val="FF0000"/>
                </a:solidFill>
              </a:rPr>
              <a:t>o</a:t>
            </a:r>
            <a:r>
              <a:rPr lang="en-US" b="1" dirty="0" smtClean="0">
                <a:solidFill>
                  <a:srgbClr val="FF0000"/>
                </a:solidFill>
              </a:rPr>
              <a:t>leh: </a:t>
            </a:r>
            <a:endParaRPr lang="id-ID" b="1" dirty="0" smtClean="0">
              <a:solidFill>
                <a:srgbClr val="FF0000"/>
              </a:solidFill>
            </a:endParaRPr>
          </a:p>
          <a:p>
            <a:pPr algn="ctr" eaLnBrk="1" hangingPunct="1">
              <a:defRPr/>
            </a:pPr>
            <a:r>
              <a:rPr lang="en-US" b="1" dirty="0" smtClean="0">
                <a:solidFill>
                  <a:srgbClr val="FF0000"/>
                </a:solidFill>
              </a:rPr>
              <a:t>Muhammad </a:t>
            </a:r>
            <a:r>
              <a:rPr lang="en-US" b="1" dirty="0" err="1" smtClean="0">
                <a:solidFill>
                  <a:srgbClr val="FF0000"/>
                </a:solidFill>
              </a:rPr>
              <a:t>Haidaril</a:t>
            </a:r>
            <a:r>
              <a:rPr lang="en-US" b="1" dirty="0" smtClean="0">
                <a:solidFill>
                  <a:srgbClr val="FF0000"/>
                </a:solidFill>
              </a:rPr>
              <a:t> </a:t>
            </a:r>
            <a:r>
              <a:rPr lang="en-US" b="1" dirty="0" err="1" smtClean="0">
                <a:solidFill>
                  <a:srgbClr val="FF0000"/>
                </a:solidFill>
              </a:rPr>
              <a:t>Iltizam</a:t>
            </a:r>
            <a:r>
              <a:rPr lang="en-US" b="1" dirty="0" smtClean="0">
                <a:solidFill>
                  <a:srgbClr val="FF0000"/>
                </a:solidFill>
              </a:rPr>
              <a:t>,  </a:t>
            </a:r>
            <a:r>
              <a:rPr lang="en-US" b="1" dirty="0" err="1" smtClean="0">
                <a:solidFill>
                  <a:srgbClr val="FF0000"/>
                </a:solidFill>
              </a:rPr>
              <a:t>Fatih</a:t>
            </a:r>
            <a:r>
              <a:rPr lang="en-US" b="1" dirty="0" smtClean="0">
                <a:solidFill>
                  <a:srgbClr val="FF0000"/>
                </a:solidFill>
              </a:rPr>
              <a:t>, </a:t>
            </a:r>
            <a:r>
              <a:rPr lang="en-US" b="1" dirty="0" err="1" smtClean="0">
                <a:solidFill>
                  <a:srgbClr val="FF0000"/>
                </a:solidFill>
              </a:rPr>
              <a:t>M.Pd.I</a:t>
            </a:r>
            <a:endParaRPr lang="id-ID" b="1" dirty="0" smtClean="0">
              <a:solidFill>
                <a:srgbClr val="FF0000"/>
              </a:solidFill>
            </a:endParaRPr>
          </a:p>
          <a:p>
            <a:pPr eaLnBrk="1" hangingPunct="1">
              <a:defRPr/>
            </a:pPr>
            <a:endParaRPr lang="id-ID" dirty="0" smtClean="0">
              <a:solidFill>
                <a:srgbClr val="CC0000"/>
              </a:solidFill>
            </a:endParaRPr>
          </a:p>
          <a:p>
            <a:pPr eaLnBrk="1" hangingPunct="1">
              <a:defRPr/>
            </a:pPr>
            <a:endParaRPr lang="en-US" dirty="0" smtClean="0">
              <a:solidFill>
                <a:srgbClr val="CC0000"/>
              </a:solidFill>
            </a:endParaRPr>
          </a:p>
        </p:txBody>
      </p:sp>
      <p:sp>
        <p:nvSpPr>
          <p:cNvPr id="7" name="Rectangle 3"/>
          <p:cNvSpPr txBox="1">
            <a:spLocks noChangeArrowheads="1"/>
          </p:cNvSpPr>
          <p:nvPr/>
        </p:nvSpPr>
        <p:spPr bwMode="auto">
          <a:xfrm>
            <a:off x="1752600" y="4114800"/>
            <a:ext cx="6629400" cy="1143000"/>
          </a:xfrm>
          <a:prstGeom prst="rect">
            <a:avLst/>
          </a:prstGeom>
          <a:noFill/>
          <a:ln w="9525">
            <a:noFill/>
            <a:miter lim="800000"/>
            <a:headEnd/>
            <a:tailEnd/>
          </a:ln>
          <a:effectLst/>
        </p:spPr>
        <p:txBody>
          <a:bodyPr/>
          <a:lstStyle/>
          <a:p>
            <a:pPr algn="ctr">
              <a:spcBef>
                <a:spcPct val="20000"/>
              </a:spcBef>
              <a:buClr>
                <a:schemeClr val="hlink"/>
              </a:buClr>
              <a:buFont typeface="Wingdings" pitchFamily="2" charset="2"/>
              <a:buNone/>
              <a:defRPr/>
            </a:pPr>
            <a:r>
              <a:rPr lang="en-US" sz="3600" kern="0" dirty="0" err="1" smtClean="0">
                <a:solidFill>
                  <a:srgbClr val="002060"/>
                </a:solidFill>
                <a:effectLst>
                  <a:outerShdw blurRad="38100" dist="38100" dir="2700000" algn="tl">
                    <a:srgbClr val="000000"/>
                  </a:outerShdw>
                </a:effectLst>
                <a:latin typeface="+mn-lt"/>
                <a:cs typeface="+mn-cs"/>
              </a:rPr>
              <a:t>Fajri</a:t>
            </a:r>
            <a:r>
              <a:rPr lang="en-US" sz="3600" kern="0" dirty="0" smtClean="0">
                <a:solidFill>
                  <a:srgbClr val="002060"/>
                </a:solidFill>
                <a:effectLst>
                  <a:outerShdw blurRad="38100" dist="38100" dir="2700000" algn="tl">
                    <a:srgbClr val="000000"/>
                  </a:outerShdw>
                </a:effectLst>
                <a:latin typeface="+mn-lt"/>
                <a:cs typeface="+mn-cs"/>
              </a:rPr>
              <a:t> 99,3 Fm</a:t>
            </a:r>
          </a:p>
          <a:p>
            <a:pPr algn="ctr">
              <a:spcBef>
                <a:spcPct val="20000"/>
              </a:spcBef>
              <a:buClr>
                <a:schemeClr val="hlink"/>
              </a:buClr>
              <a:buFont typeface="Wingdings" pitchFamily="2" charset="2"/>
              <a:buNone/>
              <a:defRPr/>
            </a:pPr>
            <a:r>
              <a:rPr lang="en-US" sz="3600" kern="0" dirty="0" err="1" smtClean="0">
                <a:solidFill>
                  <a:srgbClr val="002060"/>
                </a:solidFill>
                <a:effectLst>
                  <a:outerShdw blurRad="38100" dist="38100" dir="2700000" algn="tl">
                    <a:srgbClr val="000000"/>
                  </a:outerShdw>
                </a:effectLst>
              </a:rPr>
              <a:t>Suara</a:t>
            </a:r>
            <a:r>
              <a:rPr lang="en-US" sz="3600" kern="0" dirty="0" smtClean="0">
                <a:solidFill>
                  <a:srgbClr val="002060"/>
                </a:solidFill>
                <a:effectLst>
                  <a:outerShdw blurRad="38100" dist="38100" dir="2700000" algn="tl">
                    <a:srgbClr val="000000"/>
                  </a:outerShdw>
                </a:effectLst>
              </a:rPr>
              <a:t> </a:t>
            </a:r>
            <a:r>
              <a:rPr lang="en-US" sz="3600" kern="0" dirty="0" err="1" smtClean="0">
                <a:solidFill>
                  <a:srgbClr val="002060"/>
                </a:solidFill>
                <a:effectLst>
                  <a:outerShdw blurRad="38100" dist="38100" dir="2700000" algn="tl">
                    <a:srgbClr val="000000"/>
                  </a:outerShdw>
                </a:effectLst>
              </a:rPr>
              <a:t>Kebangkitan</a:t>
            </a:r>
            <a:r>
              <a:rPr lang="en-US" sz="3600" kern="0" dirty="0" smtClean="0">
                <a:solidFill>
                  <a:srgbClr val="002060"/>
                </a:solidFill>
                <a:effectLst>
                  <a:outerShdw blurRad="38100" dist="38100" dir="2700000" algn="tl">
                    <a:srgbClr val="000000"/>
                  </a:outerShdw>
                </a:effectLst>
              </a:rPr>
              <a:t> Islam</a:t>
            </a:r>
            <a:endParaRPr lang="id-ID" sz="3600" kern="0" dirty="0" smtClean="0">
              <a:solidFill>
                <a:srgbClr val="002060"/>
              </a:solidFill>
              <a:effectLst>
                <a:outerShdw blurRad="38100" dist="38100" dir="2700000" algn="tl">
                  <a:srgbClr val="000000"/>
                </a:outerShdw>
              </a:effectLst>
              <a:latin typeface="+mn-lt"/>
              <a:cs typeface="+mn-cs"/>
            </a:endParaRPr>
          </a:p>
          <a:p>
            <a:pPr algn="ctr">
              <a:spcBef>
                <a:spcPct val="20000"/>
              </a:spcBef>
              <a:buClr>
                <a:schemeClr val="hlink"/>
              </a:buClr>
              <a:buFont typeface="Wingdings" pitchFamily="2" charset="2"/>
              <a:buNone/>
              <a:defRPr/>
            </a:pPr>
            <a:endParaRPr lang="en-US" sz="3600" kern="0" dirty="0">
              <a:solidFill>
                <a:srgbClr val="002060"/>
              </a:solidFill>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par>
                          <p:cTn id="11" fill="hold">
                            <p:stCondLst>
                              <p:cond delay="3400"/>
                            </p:stCondLst>
                            <p:childTnLst>
                              <p:par>
                                <p:cTn id="12" presetID="5" presetClass="entr" presetSubtype="1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heckerboard(across)">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heckerboard(across)">
                                      <p:cBhvr>
                                        <p:cTn id="19" dur="1000"/>
                                        <p:tgtEl>
                                          <p:spTgt spid="6">
                                            <p:txEl>
                                              <p:pRg st="1" end="1"/>
                                            </p:txEl>
                                          </p:spTgt>
                                        </p:tgtEl>
                                      </p:cBhvr>
                                    </p:animEffect>
                                  </p:childTnLst>
                                </p:cTn>
                              </p:par>
                            </p:childTnLst>
                          </p:cTn>
                        </p:par>
                        <p:par>
                          <p:cTn id="20" fill="hold">
                            <p:stCondLst>
                              <p:cond delay="1000"/>
                            </p:stCondLst>
                            <p:childTnLst>
                              <p:par>
                                <p:cTn id="21" presetID="24"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0" y="533400"/>
            <a:ext cx="9090456" cy="1905000"/>
          </a:xfrm>
        </p:spPr>
        <p:txBody>
          <a:bodyPr>
            <a:normAutofit fontScale="77500" lnSpcReduction="20000"/>
          </a:bodyPr>
          <a:lstStyle/>
          <a:p>
            <a:pPr marL="442913" indent="-442913">
              <a:buFont typeface="Wingdings" pitchFamily="2" charset="2"/>
              <a:buChar char="q"/>
              <a:defRPr/>
            </a:pPr>
            <a:r>
              <a:rPr lang="id-ID" sz="3600" b="1" dirty="0" smtClean="0"/>
              <a:t>“Masa muda” merupakan masa “keemasan” dalam fitalitas, aktifitas, efektifitas</a:t>
            </a:r>
            <a:r>
              <a:rPr lang="id-ID" sz="3600" b="1" kern="100" spc="-100" dirty="0" smtClean="0"/>
              <a:t> dan totalitas alias multi talenta.</a:t>
            </a:r>
          </a:p>
          <a:p>
            <a:pPr marL="442913" indent="458788">
              <a:buNone/>
              <a:defRPr/>
            </a:pPr>
            <a:r>
              <a:rPr lang="id-ID" sz="3600" kern="100" spc="-100" dirty="0" smtClean="0"/>
              <a:t>Bukti, rela berkorban untuk “cita dan asa” walau menghadapi “tembok terjal”.</a:t>
            </a:r>
          </a:p>
          <a:p>
            <a:pPr eaLnBrk="1" hangingPunct="1">
              <a:lnSpc>
                <a:spcPct val="80000"/>
              </a:lnSpc>
              <a:buFont typeface="Wingdings" pitchFamily="2" charset="2"/>
              <a:buNone/>
              <a:defRPr/>
            </a:pPr>
            <a:endParaRPr lang="id-ID" sz="2400" dirty="0" smtClean="0">
              <a:latin typeface="Traditional Arabic" pitchFamily="18" charset="-78"/>
              <a:cs typeface="Traditional Arabic" pitchFamily="18" charset="-78"/>
            </a:endParaRPr>
          </a:p>
          <a:p>
            <a:pPr eaLnBrk="1" hangingPunct="1">
              <a:lnSpc>
                <a:spcPct val="80000"/>
              </a:lnSpc>
              <a:buFont typeface="Wingdings" pitchFamily="2" charset="2"/>
              <a:buNone/>
              <a:defRPr/>
            </a:pPr>
            <a:endParaRPr lang="en-US" sz="2800" dirty="0" smtClean="0">
              <a:latin typeface="Traditional Arabic" pitchFamily="18" charset="-78"/>
              <a:cs typeface="Traditional Arabic" pitchFamily="18" charset="-78"/>
            </a:endParaRPr>
          </a:p>
        </p:txBody>
      </p:sp>
      <p:sp>
        <p:nvSpPr>
          <p:cNvPr id="7172" name="WordArt 2"/>
          <p:cNvSpPr>
            <a:spLocks noChangeArrowheads="1" noChangeShapeType="1" noTextEdit="1"/>
          </p:cNvSpPr>
          <p:nvPr/>
        </p:nvSpPr>
        <p:spPr bwMode="auto">
          <a:xfrm>
            <a:off x="5943600" y="1447800"/>
            <a:ext cx="304800" cy="304800"/>
          </a:xfrm>
          <a:prstGeom prst="rect">
            <a:avLst/>
          </a:prstGeom>
        </p:spPr>
        <p:txBody>
          <a:bodyPr wrap="none" fromWordArt="1">
            <a:prstTxWarp prst="textPlain">
              <a:avLst>
                <a:gd name="adj" fmla="val 50000"/>
              </a:avLst>
            </a:prstTxWarp>
          </a:bodyPr>
          <a:lstStyle/>
          <a:p>
            <a:pPr algn="ctr"/>
            <a:endParaRPr lang="en-US" sz="800" kern="10">
              <a:ln w="9525">
                <a:noFill/>
                <a:round/>
                <a:headEnd/>
                <a:tailEnd/>
              </a:ln>
              <a:solidFill>
                <a:srgbClr val="000000"/>
              </a:solidFill>
              <a:latin typeface="Islamic_"/>
            </a:endParaRPr>
          </a:p>
        </p:txBody>
      </p:sp>
      <p:sp>
        <p:nvSpPr>
          <p:cNvPr id="6" name="Title 6"/>
          <p:cNvSpPr txBox="1">
            <a:spLocks/>
          </p:cNvSpPr>
          <p:nvPr/>
        </p:nvSpPr>
        <p:spPr>
          <a:xfrm>
            <a:off x="822960" y="0"/>
            <a:ext cx="7498080" cy="6096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0" i="0" u="none" strike="noStrike" kern="1200" cap="none" spc="0" normalizeH="0" baseline="0" noProof="0" dirty="0" smtClean="0">
                <a:ln>
                  <a:noFill/>
                </a:ln>
                <a:solidFill>
                  <a:schemeClr val="accent1"/>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rPr>
              <a:t>POTENSI PEMUDA</a:t>
            </a:r>
            <a:endParaRPr kumimoji="0" lang="en-US" sz="36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endParaRPr>
          </a:p>
        </p:txBody>
      </p:sp>
      <p:sp>
        <p:nvSpPr>
          <p:cNvPr id="5" name="Rectangle 4"/>
          <p:cNvSpPr/>
          <p:nvPr/>
        </p:nvSpPr>
        <p:spPr>
          <a:xfrm>
            <a:off x="0" y="2286000"/>
            <a:ext cx="9144000" cy="2308324"/>
          </a:xfrm>
          <a:prstGeom prst="rect">
            <a:avLst/>
          </a:prstGeom>
        </p:spPr>
        <p:txBody>
          <a:bodyPr wrap="square">
            <a:spAutoFit/>
          </a:bodyPr>
          <a:lstStyle/>
          <a:p>
            <a:pPr marL="442913" indent="-442913">
              <a:buFont typeface="Wingdings" pitchFamily="2" charset="2"/>
              <a:buChar char="q"/>
              <a:defRPr/>
            </a:pPr>
            <a:r>
              <a:rPr lang="id-ID" sz="2400" b="1" dirty="0" smtClean="0"/>
              <a:t>Banyak dan masifnya “tawaran aktifitas” dan “sodoran penyaluran talenta” kepada para pemuda yang seringkali menjauhkan dari kebaikan dan malah memotivasinya kepada keburukan.</a:t>
            </a:r>
          </a:p>
          <a:p>
            <a:pPr marL="442913" indent="458788">
              <a:buNone/>
              <a:defRPr/>
            </a:pPr>
            <a:r>
              <a:rPr lang="id-ID" sz="2400" kern="100" spc="-100" dirty="0" smtClean="0"/>
              <a:t>Bukti, dalam realita “iklan dan pasar  keburukan” begitu ramai, sementara “iklan dan pasar  kebaikan” malahan sepi .</a:t>
            </a:r>
          </a:p>
        </p:txBody>
      </p:sp>
      <p:sp>
        <p:nvSpPr>
          <p:cNvPr id="7" name="Rectangle 6"/>
          <p:cNvSpPr/>
          <p:nvPr/>
        </p:nvSpPr>
        <p:spPr>
          <a:xfrm>
            <a:off x="0" y="4648200"/>
            <a:ext cx="9144000" cy="2308324"/>
          </a:xfrm>
          <a:prstGeom prst="rect">
            <a:avLst/>
          </a:prstGeom>
        </p:spPr>
        <p:txBody>
          <a:bodyPr wrap="square">
            <a:spAutoFit/>
          </a:bodyPr>
          <a:lstStyle/>
          <a:p>
            <a:pPr marL="442913" indent="-442913">
              <a:buFont typeface="Wingdings" pitchFamily="2" charset="2"/>
              <a:buChar char="q"/>
              <a:defRPr/>
            </a:pPr>
            <a:r>
              <a:rPr lang="id-ID" sz="2400" b="1" dirty="0" smtClean="0"/>
              <a:t>Penerimaan “masa muda” terhadap sugesti yang sangat tergantung dan terinspirasi oleh “idolanya”.</a:t>
            </a:r>
          </a:p>
          <a:p>
            <a:pPr marL="442913" indent="458788">
              <a:buNone/>
              <a:defRPr/>
            </a:pPr>
            <a:r>
              <a:rPr lang="id-ID" sz="2400" kern="100" spc="-100" dirty="0" smtClean="0"/>
              <a:t>Ini merupakan fithrah dari Allah, termasuk penerimaan terhadap nilai-nilai agama (</a:t>
            </a:r>
            <a:r>
              <a:rPr lang="id-ID" sz="2400" i="1" kern="100" spc="-100" dirty="0" smtClean="0"/>
              <a:t>tadayyun</a:t>
            </a:r>
            <a:r>
              <a:rPr lang="id-ID" sz="2400" kern="100" spc="-100" dirty="0" smtClean="0"/>
              <a:t>), spesifiknya dalam merefleksi (</a:t>
            </a:r>
            <a:r>
              <a:rPr lang="id-ID" sz="2400" i="1" kern="100" spc="-100" dirty="0" smtClean="0"/>
              <a:t>tafkīr</a:t>
            </a:r>
            <a:r>
              <a:rPr lang="id-ID" sz="2400" kern="100" spc="-100" dirty="0" smtClean="0"/>
              <a:t>), mengkontemplasi (</a:t>
            </a:r>
            <a:r>
              <a:rPr lang="id-ID" sz="2400" i="1" kern="100" spc="-100" dirty="0" smtClean="0"/>
              <a:t>ta’ammul</a:t>
            </a:r>
            <a:r>
              <a:rPr lang="id-ID" sz="2400" kern="100" spc="-100" dirty="0" smtClean="0"/>
              <a:t>) dan mengkontekstualisasikan syi’ar-syi’ar agama </a:t>
            </a:r>
            <a:endParaRPr lang="id-ID"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1200" fill="hold">
                                          <p:stCondLst>
                                            <p:cond delay="0"/>
                                          </p:stCondLst>
                                        </p:cTn>
                                        <p:tgtEl>
                                          <p:spTgt spid="6"/>
                                        </p:tgtEl>
                                        <p:attrNameLst>
                                          <p:attrName>ppt_x</p:attrName>
                                        </p:attrNameLst>
                                      </p:cBhvr>
                                    </p:anim>
                                    <p:anim from="0" to="-1.0" calcmode="lin" valueType="num">
                                      <p:cBhvr>
                                        <p:cTn id="8" dur="400" decel="50000" autoRev="1" fill="hold">
                                          <p:stCondLst>
                                            <p:cond delay="1200"/>
                                          </p:stCondLst>
                                        </p:cTn>
                                        <p:tgtEl>
                                          <p:spTgt spid="6"/>
                                        </p:tgtEl>
                                        <p:attrNameLst>
                                          <p:attrName>xshear</p:attrName>
                                        </p:attrNameLst>
                                      </p:cBhvr>
                                    </p:anim>
                                    <p:animScale>
                                      <p:cBhvr>
                                        <p:cTn id="9" dur="400" decel="100000" autoRev="1" fill="hold">
                                          <p:stCondLst>
                                            <p:cond delay="1200"/>
                                          </p:stCondLst>
                                        </p:cTn>
                                        <p:tgtEl>
                                          <p:spTgt spid="6"/>
                                        </p:tgtEl>
                                      </p:cBhvr>
                                      <p:from x="100000" y="100000"/>
                                      <p:to x="80000" y="100000"/>
                                    </p:animScale>
                                    <p:anim by="(#ppt_h/3+#ppt_w*0.1)" calcmode="lin" valueType="num">
                                      <p:cBhvr additive="sum">
                                        <p:cTn id="10" dur="400" decel="100000" autoRev="1" fill="hold">
                                          <p:stCondLst>
                                            <p:cond delay="12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box(in)">
                                      <p:cBhvr>
                                        <p:cTn id="18" dur="1000"/>
                                        <p:tgtEl>
                                          <p:spTgt spid="102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6"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116112" y="1295400"/>
            <a:ext cx="8904516" cy="1143000"/>
          </a:xfrm>
        </p:spPr>
        <p:txBody>
          <a:bodyPr>
            <a:normAutofit/>
          </a:bodyPr>
          <a:lstStyle/>
          <a:p>
            <a:pPr marL="0" indent="449263">
              <a:buFont typeface="Wingdings" pitchFamily="2" charset="2"/>
              <a:buNone/>
              <a:defRPr/>
            </a:pPr>
            <a:r>
              <a:rPr lang="id-ID" sz="2400" dirty="0" smtClean="0">
                <a:solidFill>
                  <a:srgbClr val="002060"/>
                </a:solidFill>
              </a:rPr>
              <a:t>Di antara peran pemuda Muslim dalam menyongsong dan berperan aktif dalam </a:t>
            </a:r>
            <a:r>
              <a:rPr lang="en-US" sz="2400" dirty="0" err="1" smtClean="0">
                <a:solidFill>
                  <a:srgbClr val="002060"/>
                </a:solidFill>
              </a:rPr>
              <a:t>membentuk</a:t>
            </a:r>
            <a:r>
              <a:rPr lang="en-US" sz="2400" dirty="0" smtClean="0">
                <a:solidFill>
                  <a:srgbClr val="002060"/>
                </a:solidFill>
              </a:rPr>
              <a:t> </a:t>
            </a:r>
            <a:r>
              <a:rPr lang="en-US" sz="2400" dirty="0" err="1" smtClean="0">
                <a:solidFill>
                  <a:srgbClr val="002060"/>
                </a:solidFill>
              </a:rPr>
              <a:t>peradaban</a:t>
            </a:r>
            <a:r>
              <a:rPr lang="id-ID" sz="2400" dirty="0" smtClean="0">
                <a:solidFill>
                  <a:srgbClr val="002060"/>
                </a:solidFill>
              </a:rPr>
              <a:t> adalah: </a:t>
            </a:r>
          </a:p>
        </p:txBody>
      </p:sp>
      <p:sp>
        <p:nvSpPr>
          <p:cNvPr id="10244" name="WordArt 2"/>
          <p:cNvSpPr>
            <a:spLocks noChangeArrowheads="1" noChangeShapeType="1" noTextEdit="1"/>
          </p:cNvSpPr>
          <p:nvPr/>
        </p:nvSpPr>
        <p:spPr bwMode="auto">
          <a:xfrm>
            <a:off x="5943600" y="1447800"/>
            <a:ext cx="304800" cy="304800"/>
          </a:xfrm>
          <a:prstGeom prst="rect">
            <a:avLst/>
          </a:prstGeom>
        </p:spPr>
        <p:txBody>
          <a:bodyPr wrap="none" fromWordArt="1">
            <a:prstTxWarp prst="textPlain">
              <a:avLst>
                <a:gd name="adj" fmla="val 50000"/>
              </a:avLst>
            </a:prstTxWarp>
          </a:bodyPr>
          <a:lstStyle/>
          <a:p>
            <a:pPr algn="ctr"/>
            <a:endParaRPr lang="en-US" sz="800" kern="10">
              <a:ln w="9525">
                <a:noFill/>
                <a:round/>
                <a:headEnd/>
                <a:tailEnd/>
              </a:ln>
              <a:solidFill>
                <a:srgbClr val="000000"/>
              </a:solidFill>
              <a:latin typeface="Islamic_"/>
            </a:endParaRPr>
          </a:p>
        </p:txBody>
      </p:sp>
      <p:sp>
        <p:nvSpPr>
          <p:cNvPr id="7" name="Title 6"/>
          <p:cNvSpPr txBox="1">
            <a:spLocks/>
          </p:cNvSpPr>
          <p:nvPr/>
        </p:nvSpPr>
        <p:spPr>
          <a:xfrm>
            <a:off x="716280" y="0"/>
            <a:ext cx="771144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0"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rPr>
              <a:t>P</a:t>
            </a:r>
            <a:r>
              <a:rPr kumimoji="0" lang="en-US" sz="3600" b="0" i="0" u="none" strike="noStrike" kern="1200" cap="none" spc="0" normalizeH="0" baseline="0" noProof="0" dirty="0" err="1" smtClean="0">
                <a:ln>
                  <a:noFill/>
                </a:ln>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rPr>
              <a:t>emuda</a:t>
            </a:r>
            <a:r>
              <a:rPr kumimoji="0" lang="id-ID" sz="3600" b="0"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rPr>
              <a:t> &amp; </a:t>
            </a:r>
            <a:r>
              <a:rPr lang="en-US" sz="3600" dirty="0" err="1" smtClean="0">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ea typeface="+mj-ea"/>
                <a:cs typeface="+mj-cs"/>
              </a:rPr>
              <a:t>Pembentukan</a:t>
            </a:r>
            <a:r>
              <a:rPr lang="en-US" sz="3600" dirty="0" smtClean="0">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ea typeface="+mj-ea"/>
                <a:cs typeface="+mj-cs"/>
              </a:rPr>
              <a:t> </a:t>
            </a:r>
            <a:r>
              <a:rPr lang="en-US" sz="3600" dirty="0" err="1" smtClean="0">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ea typeface="+mj-ea"/>
                <a:cs typeface="+mj-cs"/>
              </a:rPr>
              <a:t>Peradaban</a:t>
            </a:r>
            <a:endParaRPr kumimoji="0" lang="en-US" sz="3600" b="0" i="0" u="none" strike="noStrike" kern="1200" cap="none" spc="0" normalizeH="0" baseline="0" noProof="0" dirty="0">
              <a:ln>
                <a:noFill/>
              </a:ln>
              <a:solidFill>
                <a:srgbClr val="002060"/>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endParaRPr>
          </a:p>
        </p:txBody>
      </p:sp>
      <p:sp>
        <p:nvSpPr>
          <p:cNvPr id="5" name="Rectangle 4"/>
          <p:cNvSpPr/>
          <p:nvPr/>
        </p:nvSpPr>
        <p:spPr>
          <a:xfrm>
            <a:off x="0" y="2362200"/>
            <a:ext cx="8686800" cy="830997"/>
          </a:xfrm>
          <a:prstGeom prst="rect">
            <a:avLst/>
          </a:prstGeom>
        </p:spPr>
        <p:txBody>
          <a:bodyPr wrap="square">
            <a:spAutoFit/>
          </a:bodyPr>
          <a:lstStyle/>
          <a:p>
            <a:pPr marL="442913" indent="-442913">
              <a:buFont typeface="Wingdings" pitchFamily="2" charset="2"/>
              <a:buChar char="q"/>
              <a:defRPr/>
            </a:pPr>
            <a:r>
              <a:rPr lang="id-ID" sz="2400" dirty="0" smtClean="0">
                <a:solidFill>
                  <a:srgbClr val="002060"/>
                </a:solidFill>
              </a:rPr>
              <a:t>Menunaikan kewajiban dengan optimal; </a:t>
            </a:r>
            <a:r>
              <a:rPr lang="id-ID" sz="2400" dirty="0" smtClean="0">
                <a:solidFill>
                  <a:srgbClr val="FF0000"/>
                </a:solidFill>
              </a:rPr>
              <a:t>ilmu, amal, dakwah &amp; sabar</a:t>
            </a:r>
            <a:r>
              <a:rPr lang="id-ID" sz="2400" dirty="0" smtClean="0">
                <a:solidFill>
                  <a:srgbClr val="002060"/>
                </a:solidFill>
              </a:rPr>
              <a:t>.</a:t>
            </a:r>
          </a:p>
        </p:txBody>
      </p:sp>
      <p:sp>
        <p:nvSpPr>
          <p:cNvPr id="6" name="Rectangle 5"/>
          <p:cNvSpPr/>
          <p:nvPr/>
        </p:nvSpPr>
        <p:spPr>
          <a:xfrm>
            <a:off x="0" y="3200400"/>
            <a:ext cx="8839200" cy="1200329"/>
          </a:xfrm>
          <a:prstGeom prst="rect">
            <a:avLst/>
          </a:prstGeom>
        </p:spPr>
        <p:txBody>
          <a:bodyPr wrap="square">
            <a:spAutoFit/>
          </a:bodyPr>
          <a:lstStyle/>
          <a:p>
            <a:pPr marL="442913" indent="-442913">
              <a:buFont typeface="Wingdings" pitchFamily="2" charset="2"/>
              <a:buChar char="q"/>
              <a:defRPr/>
            </a:pPr>
            <a:r>
              <a:rPr lang="id-ID" sz="2400" dirty="0" smtClean="0">
                <a:solidFill>
                  <a:srgbClr val="002060"/>
                </a:solidFill>
              </a:rPr>
              <a:t>Mentarbiyah diri dalam berbagai aspek dengan maksimal; </a:t>
            </a:r>
            <a:r>
              <a:rPr lang="id-ID" sz="2400" dirty="0" smtClean="0">
                <a:solidFill>
                  <a:srgbClr val="FF0000"/>
                </a:solidFill>
              </a:rPr>
              <a:t>keimanan</a:t>
            </a:r>
            <a:r>
              <a:rPr lang="en-US" sz="2400" dirty="0" smtClean="0">
                <a:solidFill>
                  <a:srgbClr val="FF0000"/>
                </a:solidFill>
              </a:rPr>
              <a:t>,</a:t>
            </a:r>
            <a:r>
              <a:rPr lang="id-ID" sz="2400" dirty="0" smtClean="0">
                <a:solidFill>
                  <a:srgbClr val="FF0000"/>
                </a:solidFill>
              </a:rPr>
              <a:t> rasionalitas</a:t>
            </a:r>
            <a:r>
              <a:rPr lang="en-US" sz="2400" dirty="0" smtClean="0">
                <a:solidFill>
                  <a:srgbClr val="FF0000"/>
                </a:solidFill>
              </a:rPr>
              <a:t> </a:t>
            </a:r>
            <a:r>
              <a:rPr lang="id-ID" sz="2400" dirty="0" smtClean="0">
                <a:solidFill>
                  <a:srgbClr val="FF0000"/>
                </a:solidFill>
              </a:rPr>
              <a:t>ilmiah, dakwah, moralitas</a:t>
            </a:r>
            <a:r>
              <a:rPr lang="en-US" sz="2400" dirty="0" smtClean="0">
                <a:solidFill>
                  <a:srgbClr val="FF0000"/>
                </a:solidFill>
              </a:rPr>
              <a:t>,</a:t>
            </a:r>
            <a:r>
              <a:rPr lang="id-ID" sz="2400" dirty="0" smtClean="0">
                <a:solidFill>
                  <a:srgbClr val="FF0000"/>
                </a:solidFill>
              </a:rPr>
              <a:t> integritas pribadi, sosialitas dan psikologis</a:t>
            </a:r>
            <a:r>
              <a:rPr lang="id-ID" sz="2400" dirty="0" smtClean="0">
                <a:solidFill>
                  <a:srgbClr val="002060"/>
                </a:solidFill>
              </a:rPr>
              <a:t>.</a:t>
            </a:r>
          </a:p>
        </p:txBody>
      </p:sp>
      <p:sp>
        <p:nvSpPr>
          <p:cNvPr id="8" name="Rectangle 7"/>
          <p:cNvSpPr/>
          <p:nvPr/>
        </p:nvSpPr>
        <p:spPr>
          <a:xfrm>
            <a:off x="0" y="4743271"/>
            <a:ext cx="8763000" cy="1200329"/>
          </a:xfrm>
          <a:prstGeom prst="rect">
            <a:avLst/>
          </a:prstGeom>
        </p:spPr>
        <p:txBody>
          <a:bodyPr wrap="square">
            <a:spAutoFit/>
          </a:bodyPr>
          <a:lstStyle/>
          <a:p>
            <a:pPr marL="442913" indent="-442913">
              <a:buFont typeface="Wingdings" pitchFamily="2" charset="2"/>
              <a:buChar char="q"/>
              <a:defRPr/>
            </a:pPr>
            <a:r>
              <a:rPr lang="id-ID" sz="2400" dirty="0" smtClean="0">
                <a:solidFill>
                  <a:srgbClr val="002060"/>
                </a:solidFill>
              </a:rPr>
              <a:t>Mendobrak belenggu kreatifitas dan penghambat inovasi; </a:t>
            </a:r>
            <a:r>
              <a:rPr lang="id-ID" sz="2400" dirty="0" smtClean="0">
                <a:solidFill>
                  <a:srgbClr val="FF0000"/>
                </a:solidFill>
              </a:rPr>
              <a:t>baik internal (syubhat, syahwat dan sensitifitas perasaan) maupun eksternal (seperti </a:t>
            </a:r>
            <a:r>
              <a:rPr lang="id-ID" sz="2400" i="1" dirty="0" smtClean="0">
                <a:solidFill>
                  <a:srgbClr val="FF0000"/>
                </a:solidFill>
              </a:rPr>
              <a:t>milieu</a:t>
            </a:r>
            <a:r>
              <a:rPr lang="id-ID" sz="2400" dirty="0" smtClean="0">
                <a:solidFill>
                  <a:srgbClr val="FF0000"/>
                </a:solidFill>
              </a:rPr>
              <a:t> yang tidak kondusif)</a:t>
            </a:r>
            <a:r>
              <a:rPr lang="id-ID" sz="2400" dirty="0" smtClean="0">
                <a:solidFill>
                  <a:srgbClr val="002060"/>
                </a:solidFill>
              </a:rPr>
              <a:t>.</a:t>
            </a:r>
          </a:p>
        </p:txBody>
      </p:sp>
      <p:sp>
        <p:nvSpPr>
          <p:cNvPr id="9" name="Rectangle 8"/>
          <p:cNvSpPr/>
          <p:nvPr/>
        </p:nvSpPr>
        <p:spPr>
          <a:xfrm>
            <a:off x="0" y="5874603"/>
            <a:ext cx="8763000" cy="830997"/>
          </a:xfrm>
          <a:prstGeom prst="rect">
            <a:avLst/>
          </a:prstGeom>
        </p:spPr>
        <p:txBody>
          <a:bodyPr wrap="square">
            <a:spAutoFit/>
          </a:bodyPr>
          <a:lstStyle/>
          <a:p>
            <a:pPr marL="442913" indent="-442913">
              <a:buFont typeface="Wingdings" pitchFamily="2" charset="2"/>
              <a:buChar char="q"/>
              <a:defRPr/>
            </a:pPr>
            <a:r>
              <a:rPr lang="id-ID" sz="2400" dirty="0" smtClean="0">
                <a:solidFill>
                  <a:srgbClr val="002060"/>
                </a:solidFill>
              </a:rPr>
              <a:t>Tahan banting dan bermental baja; </a:t>
            </a:r>
            <a:r>
              <a:rPr lang="id-ID" sz="2400" dirty="0" smtClean="0">
                <a:solidFill>
                  <a:srgbClr val="FF0000"/>
                </a:solidFill>
              </a:rPr>
              <a:t>menyadari bahwa ujian kepada kaum Muslimin adalah </a:t>
            </a:r>
            <a:r>
              <a:rPr lang="id-ID" sz="2400" i="1" dirty="0" smtClean="0">
                <a:solidFill>
                  <a:srgbClr val="FF0000"/>
                </a:solidFill>
              </a:rPr>
              <a:t>sunnatullah</a:t>
            </a:r>
            <a:r>
              <a:rPr lang="id-ID" sz="2400" dirty="0" smtClean="0">
                <a:solidFill>
                  <a:srgbClr val="002060"/>
                </a:solidFill>
              </a:rPr>
              <a:t>.</a:t>
            </a:r>
            <a:endParaRPr lang="id-ID" sz="24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1200" fill="hold">
                                          <p:stCondLst>
                                            <p:cond delay="0"/>
                                          </p:stCondLst>
                                        </p:cTn>
                                        <p:tgtEl>
                                          <p:spTgt spid="7"/>
                                        </p:tgtEl>
                                        <p:attrNameLst>
                                          <p:attrName>ppt_x</p:attrName>
                                        </p:attrNameLst>
                                      </p:cBhvr>
                                    </p:anim>
                                    <p:anim from="0" to="-1.0" calcmode="lin" valueType="num">
                                      <p:cBhvr>
                                        <p:cTn id="8" dur="400" decel="50000" autoRev="1" fill="hold">
                                          <p:stCondLst>
                                            <p:cond delay="1200"/>
                                          </p:stCondLst>
                                        </p:cTn>
                                        <p:tgtEl>
                                          <p:spTgt spid="7"/>
                                        </p:tgtEl>
                                        <p:attrNameLst>
                                          <p:attrName>xshear</p:attrName>
                                        </p:attrNameLst>
                                      </p:cBhvr>
                                    </p:anim>
                                    <p:animScale>
                                      <p:cBhvr>
                                        <p:cTn id="9" dur="400" decel="100000" autoRev="1" fill="hold">
                                          <p:stCondLst>
                                            <p:cond delay="1200"/>
                                          </p:stCondLst>
                                        </p:cTn>
                                        <p:tgtEl>
                                          <p:spTgt spid="7"/>
                                        </p:tgtEl>
                                      </p:cBhvr>
                                      <p:from x="100000" y="100000"/>
                                      <p:to x="80000" y="100000"/>
                                    </p:animScale>
                                    <p:anim by="(#ppt_h/3+#ppt_w*0.1)" calcmode="lin" valueType="num">
                                      <p:cBhvr additive="sum">
                                        <p:cTn id="10" dur="400" decel="100000" autoRev="1" fill="hold">
                                          <p:stCondLst>
                                            <p:cond delay="12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7"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9" name="Rectangle 3"/>
          <p:cNvSpPr>
            <a:spLocks noGrp="1" noChangeArrowheads="1"/>
          </p:cNvSpPr>
          <p:nvPr>
            <p:ph idx="1"/>
          </p:nvPr>
        </p:nvSpPr>
        <p:spPr>
          <a:xfrm>
            <a:off x="457200" y="1676400"/>
            <a:ext cx="3962400" cy="533400"/>
          </a:xfrm>
        </p:spPr>
        <p:txBody>
          <a:bodyPr>
            <a:normAutofit/>
          </a:bodyPr>
          <a:lstStyle/>
          <a:p>
            <a:r>
              <a:rPr lang="en-US" sz="2400" dirty="0" smtClean="0">
                <a:latin typeface="Constantia" pitchFamily="18" charset="0"/>
              </a:rPr>
              <a:t>Rasulullah        bersabda:</a:t>
            </a:r>
            <a:r>
              <a:rPr lang="en-US" sz="2400" i="1" dirty="0" smtClean="0">
                <a:latin typeface="Constantia" pitchFamily="18" charset="0"/>
              </a:rPr>
              <a:t>	</a:t>
            </a:r>
            <a:endParaRPr lang="en-US" sz="2400" i="1" dirty="0">
              <a:latin typeface="Constantia" pitchFamily="18" charset="0"/>
            </a:endParaRPr>
          </a:p>
        </p:txBody>
      </p:sp>
      <p:sp>
        <p:nvSpPr>
          <p:cNvPr id="6" name="Title 5"/>
          <p:cNvSpPr>
            <a:spLocks noGrp="1"/>
          </p:cNvSpPr>
          <p:nvPr>
            <p:ph type="title"/>
          </p:nvPr>
        </p:nvSpPr>
        <p:spPr>
          <a:xfrm>
            <a:off x="457200" y="457200"/>
            <a:ext cx="8229600" cy="914400"/>
          </a:xfrm>
        </p:spPr>
        <p:txBody>
          <a:bodyPr/>
          <a:lstStyle/>
          <a:p>
            <a:pPr algn="ctr"/>
            <a:r>
              <a:rPr lang="id-ID" dirty="0" smtClean="0">
                <a:latin typeface="Rockwell Extra Bold" pitchFamily="18" charset="0"/>
              </a:rPr>
              <a:t>EPILOG</a:t>
            </a:r>
            <a:endParaRPr lang="id-ID" dirty="0">
              <a:latin typeface="Rockwell Extra Bold" pitchFamily="18" charset="0"/>
            </a:endParaRPr>
          </a:p>
        </p:txBody>
      </p:sp>
      <p:sp>
        <p:nvSpPr>
          <p:cNvPr id="5" name="WordArt 2"/>
          <p:cNvSpPr>
            <a:spLocks noChangeArrowheads="1" noChangeShapeType="1" noTextEdit="1"/>
          </p:cNvSpPr>
          <p:nvPr/>
        </p:nvSpPr>
        <p:spPr bwMode="auto">
          <a:xfrm>
            <a:off x="2423886" y="1748970"/>
            <a:ext cx="304800" cy="304800"/>
          </a:xfrm>
          <a:prstGeom prst="rect">
            <a:avLst/>
          </a:prstGeom>
        </p:spPr>
        <p:txBody>
          <a:bodyPr wrap="none" fromWordArt="1">
            <a:prstTxWarp prst="textPlain">
              <a:avLst>
                <a:gd name="adj" fmla="val 50000"/>
              </a:avLst>
            </a:prstTxWarp>
          </a:bodyPr>
          <a:lstStyle/>
          <a:p>
            <a:pPr algn="ctr"/>
            <a:r>
              <a:rPr lang="en-US" sz="800" kern="10" dirty="0" smtClean="0">
                <a:ln w="9525">
                  <a:noFill/>
                  <a:round/>
                  <a:headEnd/>
                  <a:tailEnd/>
                </a:ln>
                <a:solidFill>
                  <a:srgbClr val="000000"/>
                </a:solidFill>
                <a:latin typeface="Islamic_"/>
              </a:rPr>
              <a:t>n</a:t>
            </a:r>
            <a:endParaRPr lang="en-US" sz="800" kern="10" dirty="0">
              <a:ln w="9525">
                <a:noFill/>
                <a:round/>
                <a:headEnd/>
                <a:tailEnd/>
              </a:ln>
              <a:solidFill>
                <a:srgbClr val="000000"/>
              </a:solidFill>
              <a:latin typeface="Islamic_"/>
            </a:endParaRPr>
          </a:p>
        </p:txBody>
      </p:sp>
      <p:sp>
        <p:nvSpPr>
          <p:cNvPr id="7" name="Rectangle 6"/>
          <p:cNvSpPr/>
          <p:nvPr/>
        </p:nvSpPr>
        <p:spPr>
          <a:xfrm>
            <a:off x="685800" y="2286000"/>
            <a:ext cx="8001000" cy="1231106"/>
          </a:xfrm>
          <a:prstGeom prst="rect">
            <a:avLst/>
          </a:prstGeom>
        </p:spPr>
        <p:txBody>
          <a:bodyPr wrap="square">
            <a:spAutoFit/>
          </a:bodyPr>
          <a:lstStyle/>
          <a:p>
            <a:pPr algn="r" rtl="1">
              <a:buNone/>
            </a:pPr>
            <a:r>
              <a:rPr lang="ar-SA" sz="2600" dirty="0" smtClean="0">
                <a:latin typeface="Traditional Arabic" pitchFamily="18" charset="-78"/>
                <a:cs typeface="Traditional Arabic" pitchFamily="18" charset="-78"/>
              </a:rPr>
              <a:t>(( إن الله عز وجل ليعجب من الشاب ليست له صبوة ))</a:t>
            </a:r>
            <a:endParaRPr lang="id-ID" sz="2600" dirty="0" smtClean="0">
              <a:latin typeface="Traditional Arabic" pitchFamily="18" charset="-78"/>
              <a:cs typeface="Traditional Arabic" pitchFamily="18" charset="-78"/>
            </a:endParaRPr>
          </a:p>
          <a:p>
            <a:pPr indent="20638">
              <a:buNone/>
            </a:pPr>
            <a:r>
              <a:rPr lang="id-ID" sz="2400" i="1" dirty="0" smtClean="0">
                <a:latin typeface="Constantia" pitchFamily="18" charset="0"/>
              </a:rPr>
              <a:t>“Sesungguhnya Allah kagum kepada seorang pemuda yang berjiwa lurus.” </a:t>
            </a:r>
            <a:r>
              <a:rPr lang="id-ID" sz="2400" b="1" dirty="0" smtClean="0">
                <a:latin typeface="Constantia" pitchFamily="18" charset="0"/>
              </a:rPr>
              <a:t>(HR. A</a:t>
            </a:r>
            <a:r>
              <a:rPr lang="id-ID" sz="2400" b="1" u="sng" dirty="0" smtClean="0">
                <a:latin typeface="Constantia" pitchFamily="18" charset="0"/>
              </a:rPr>
              <a:t>h</a:t>
            </a:r>
            <a:r>
              <a:rPr lang="id-ID" sz="2400" b="1" dirty="0" smtClean="0">
                <a:latin typeface="Constantia" pitchFamily="18" charset="0"/>
              </a:rPr>
              <a:t>mad)</a:t>
            </a:r>
            <a:endParaRPr lang="id-ID" sz="2400" dirty="0" smtClean="0">
              <a:latin typeface="Constantia" pitchFamily="18" charset="0"/>
            </a:endParaRPr>
          </a:p>
        </p:txBody>
      </p:sp>
      <p:sp>
        <p:nvSpPr>
          <p:cNvPr id="8" name="Rectangle 7"/>
          <p:cNvSpPr/>
          <p:nvPr/>
        </p:nvSpPr>
        <p:spPr>
          <a:xfrm>
            <a:off x="685800" y="3648670"/>
            <a:ext cx="8001000" cy="1600438"/>
          </a:xfrm>
          <a:prstGeom prst="rect">
            <a:avLst/>
          </a:prstGeom>
        </p:spPr>
        <p:txBody>
          <a:bodyPr wrap="square">
            <a:spAutoFit/>
          </a:bodyPr>
          <a:lstStyle/>
          <a:p>
            <a:r>
              <a:rPr lang="en-US" sz="2400" dirty="0" smtClean="0">
                <a:latin typeface="Constantia" pitchFamily="18" charset="0"/>
              </a:rPr>
              <a:t>Bijak bestari berkata: </a:t>
            </a:r>
          </a:p>
          <a:p>
            <a:pPr algn="r" rtl="1"/>
            <a:r>
              <a:rPr lang="ar-SA" sz="2600" dirty="0" smtClean="0">
                <a:latin typeface="Traditional Arabic" pitchFamily="18" charset="-78"/>
                <a:cs typeface="Traditional Arabic" pitchFamily="18" charset="-78"/>
              </a:rPr>
              <a:t>( شباب اليوم ورجال الغد )</a:t>
            </a:r>
            <a:endParaRPr lang="id-ID" sz="2600" dirty="0" smtClean="0">
              <a:latin typeface="Traditional Arabic" pitchFamily="18" charset="-78"/>
              <a:cs typeface="Traditional Arabic" pitchFamily="18" charset="-78"/>
            </a:endParaRPr>
          </a:p>
          <a:p>
            <a:pPr indent="20638">
              <a:buNone/>
            </a:pPr>
            <a:r>
              <a:rPr lang="en-US" sz="2400" i="1" dirty="0" smtClean="0">
                <a:latin typeface="Constantia" pitchFamily="18" charset="0"/>
              </a:rPr>
              <a:t>“Sekarang sekumpulan pemuda, esok hari adalah para pemimpin.”</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92899">
                                            <p:txEl>
                                              <p:pRg st="0" end="0"/>
                                            </p:txEl>
                                          </p:spTgt>
                                        </p:tgtEl>
                                        <p:attrNameLst>
                                          <p:attrName>style.visibility</p:attrName>
                                        </p:attrNameLst>
                                      </p:cBhvr>
                                      <p:to>
                                        <p:strVal val="visible"/>
                                      </p:to>
                                    </p:set>
                                    <p:anim calcmode="lin" valueType="num">
                                      <p:cBhvr>
                                        <p:cTn id="14" dur="1000" fill="hold"/>
                                        <p:tgtEl>
                                          <p:spTgt spid="5928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92899">
                                            <p:txEl>
                                              <p:pRg st="0" end="0"/>
                                            </p:txEl>
                                          </p:spTgt>
                                        </p:tgtEl>
                                        <p:attrNameLst>
                                          <p:attrName>ppt_y</p:attrName>
                                        </p:attrNameLst>
                                      </p:cBhvr>
                                      <p:tavLst>
                                        <p:tav tm="0">
                                          <p:val>
                                            <p:strVal val="#ppt_y"/>
                                          </p:val>
                                        </p:tav>
                                        <p:tav tm="100000">
                                          <p:val>
                                            <p:strVal val="#ppt_y"/>
                                          </p:val>
                                        </p:tav>
                                      </p:tavLst>
                                    </p:anim>
                                    <p:anim calcmode="lin" valueType="num">
                                      <p:cBhvr>
                                        <p:cTn id="16" dur="1000" fill="hold"/>
                                        <p:tgtEl>
                                          <p:spTgt spid="5928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928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92899">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 calcmode="lin" valueType="num">
                                      <p:cBhvr>
                                        <p:cTn id="23"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p:bldP spid="6" grpId="1"/>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r="1158" b="68188"/>
          <a:stretch>
            <a:fillRect/>
          </a:stretch>
        </p:blipFill>
        <p:spPr bwMode="auto">
          <a:xfrm rot="10800000">
            <a:off x="1028700" y="5334000"/>
            <a:ext cx="8134350" cy="1524000"/>
          </a:xfrm>
          <a:prstGeom prst="rect">
            <a:avLst/>
          </a:prstGeom>
          <a:noFill/>
          <a:ln w="9525">
            <a:noFill/>
            <a:miter lim="800000"/>
            <a:headEnd/>
            <a:tailEnd/>
          </a:ln>
        </p:spPr>
      </p:pic>
      <p:sp>
        <p:nvSpPr>
          <p:cNvPr id="5" name="Rectangle 2"/>
          <p:cNvSpPr>
            <a:spLocks noGrp="1" noChangeArrowheads="1"/>
          </p:cNvSpPr>
          <p:nvPr>
            <p:ph type="ctrTitle"/>
          </p:nvPr>
        </p:nvSpPr>
        <p:spPr>
          <a:xfrm>
            <a:off x="990600" y="533400"/>
            <a:ext cx="8153400" cy="762001"/>
          </a:xfrm>
        </p:spPr>
        <p:txBody>
          <a:bodyPr>
            <a:noAutofit/>
          </a:bodyPr>
          <a:lstStyle/>
          <a:p>
            <a:pPr algn="ctr" eaLnBrk="1" hangingPunct="1">
              <a:defRPr/>
            </a:pPr>
            <a:r>
              <a:rPr lang="en-US" sz="4800" dirty="0" smtClean="0">
                <a:latin typeface="Rockwell Extra Bold" pitchFamily="18" charset="0"/>
              </a:rPr>
              <a:t/>
            </a:r>
            <a:br>
              <a:rPr lang="en-US" sz="4800" dirty="0" smtClean="0">
                <a:latin typeface="Rockwell Extra Bold" pitchFamily="18" charset="0"/>
              </a:rPr>
            </a:br>
            <a:r>
              <a:rPr lang="en-US" sz="4800" dirty="0" smtClean="0">
                <a:latin typeface="Rockwell Extra Bold" pitchFamily="18" charset="0"/>
              </a:rPr>
              <a:t>SEMINAR</a:t>
            </a:r>
            <a:r>
              <a:rPr lang="id-ID" sz="4800" dirty="0" smtClean="0">
                <a:latin typeface="Rockwell Extra Bold" pitchFamily="18" charset="0"/>
              </a:rPr>
              <a:t> MAHASISWA/I</a:t>
            </a:r>
            <a:endParaRPr lang="en-US" sz="4800" b="1" dirty="0" smtClean="0">
              <a:solidFill>
                <a:srgbClr val="FF0000"/>
              </a:solidFill>
              <a:latin typeface="Rockwell Extra Bold" pitchFamily="18" charset="0"/>
            </a:endParaRPr>
          </a:p>
        </p:txBody>
      </p:sp>
      <p:sp>
        <p:nvSpPr>
          <p:cNvPr id="7" name="Rectangle 3"/>
          <p:cNvSpPr txBox="1">
            <a:spLocks noChangeArrowheads="1"/>
          </p:cNvSpPr>
          <p:nvPr/>
        </p:nvSpPr>
        <p:spPr bwMode="auto">
          <a:xfrm>
            <a:off x="1752600" y="2286000"/>
            <a:ext cx="6629400" cy="1600200"/>
          </a:xfrm>
          <a:prstGeom prst="rect">
            <a:avLst/>
          </a:prstGeom>
          <a:noFill/>
          <a:ln w="9525">
            <a:noFill/>
            <a:miter lim="800000"/>
            <a:headEnd/>
            <a:tailEnd/>
          </a:ln>
          <a:effectLst/>
        </p:spPr>
        <p:txBody>
          <a:bodyPr/>
          <a:lstStyle/>
          <a:p>
            <a:pPr algn="ctr">
              <a:spcBef>
                <a:spcPct val="20000"/>
              </a:spcBef>
              <a:buClr>
                <a:schemeClr val="hlink"/>
              </a:buClr>
              <a:buFont typeface="Wingdings" pitchFamily="2" charset="2"/>
              <a:buNone/>
              <a:defRPr/>
            </a:pPr>
            <a:r>
              <a:rPr lang="en-US" sz="4000" kern="0" dirty="0" err="1" smtClean="0">
                <a:solidFill>
                  <a:srgbClr val="002060"/>
                </a:solidFill>
                <a:effectLst>
                  <a:outerShdw blurRad="38100" dist="38100" dir="2700000" algn="tl">
                    <a:srgbClr val="000000"/>
                  </a:outerShdw>
                </a:effectLst>
              </a:rPr>
              <a:t>Gedung</a:t>
            </a:r>
            <a:r>
              <a:rPr lang="en-US" sz="4000" kern="0" dirty="0" smtClean="0">
                <a:solidFill>
                  <a:srgbClr val="002060"/>
                </a:solidFill>
                <a:effectLst>
                  <a:outerShdw blurRad="38100" dist="38100" dir="2700000" algn="tl">
                    <a:srgbClr val="000000"/>
                  </a:outerShdw>
                </a:effectLst>
              </a:rPr>
              <a:t> </a:t>
            </a:r>
            <a:r>
              <a:rPr lang="en-US" sz="4000" kern="0" dirty="0" err="1" smtClean="0">
                <a:solidFill>
                  <a:srgbClr val="002060"/>
                </a:solidFill>
                <a:effectLst>
                  <a:outerShdw blurRad="38100" dist="38100" dir="2700000" algn="tl">
                    <a:srgbClr val="000000"/>
                  </a:outerShdw>
                </a:effectLst>
              </a:rPr>
              <a:t>Thoyyib</a:t>
            </a:r>
            <a:endParaRPr lang="en-US" sz="4000" kern="0" dirty="0" smtClean="0">
              <a:solidFill>
                <a:srgbClr val="002060"/>
              </a:solidFill>
              <a:effectLst>
                <a:outerShdw blurRad="38100" dist="38100" dir="2700000" algn="tl">
                  <a:srgbClr val="000000"/>
                </a:outerShdw>
              </a:effectLst>
            </a:endParaRPr>
          </a:p>
          <a:p>
            <a:pPr algn="ctr">
              <a:spcBef>
                <a:spcPct val="20000"/>
              </a:spcBef>
              <a:buClr>
                <a:schemeClr val="hlink"/>
              </a:buClr>
              <a:buFont typeface="Wingdings" pitchFamily="2" charset="2"/>
              <a:buNone/>
              <a:defRPr/>
            </a:pPr>
            <a:r>
              <a:rPr lang="en-US" sz="4000" kern="0" dirty="0" err="1" smtClean="0">
                <a:solidFill>
                  <a:srgbClr val="002060"/>
                </a:solidFill>
                <a:effectLst>
                  <a:outerShdw blurRad="38100" dist="38100" dir="2700000" algn="tl">
                    <a:srgbClr val="000000"/>
                  </a:outerShdw>
                </a:effectLst>
                <a:latin typeface="+mn-lt"/>
                <a:cs typeface="+mn-cs"/>
              </a:rPr>
              <a:t>Fak</a:t>
            </a:r>
            <a:r>
              <a:rPr lang="en-US" sz="4000" kern="0" dirty="0" smtClean="0">
                <a:solidFill>
                  <a:srgbClr val="002060"/>
                </a:solidFill>
                <a:effectLst>
                  <a:outerShdw blurRad="38100" dist="38100" dir="2700000" algn="tl">
                    <a:srgbClr val="000000"/>
                  </a:outerShdw>
                </a:effectLst>
                <a:latin typeface="+mn-lt"/>
                <a:cs typeface="+mn-cs"/>
              </a:rPr>
              <a:t>. </a:t>
            </a:r>
            <a:r>
              <a:rPr lang="en-US" sz="4000" kern="0" dirty="0" err="1" smtClean="0">
                <a:solidFill>
                  <a:srgbClr val="002060"/>
                </a:solidFill>
                <a:effectLst>
                  <a:outerShdw blurRad="38100" dist="38100" dir="2700000" algn="tl">
                    <a:srgbClr val="000000"/>
                  </a:outerShdw>
                </a:effectLst>
                <a:latin typeface="+mn-lt"/>
                <a:cs typeface="+mn-cs"/>
              </a:rPr>
              <a:t>Pertanian</a:t>
            </a:r>
            <a:r>
              <a:rPr lang="en-US" sz="4000" kern="0" dirty="0" smtClean="0">
                <a:solidFill>
                  <a:srgbClr val="002060"/>
                </a:solidFill>
                <a:effectLst>
                  <a:outerShdw blurRad="38100" dist="38100" dir="2700000" algn="tl">
                    <a:srgbClr val="000000"/>
                  </a:outerShdw>
                </a:effectLst>
                <a:latin typeface="+mn-lt"/>
                <a:cs typeface="+mn-cs"/>
              </a:rPr>
              <a:t>, IPB </a:t>
            </a:r>
            <a:r>
              <a:rPr lang="en-US" sz="4000" kern="0" dirty="0" err="1" smtClean="0">
                <a:solidFill>
                  <a:srgbClr val="002060"/>
                </a:solidFill>
                <a:effectLst>
                  <a:outerShdw blurRad="38100" dist="38100" dir="2700000" algn="tl">
                    <a:srgbClr val="000000"/>
                  </a:outerShdw>
                </a:effectLst>
                <a:latin typeface="+mn-lt"/>
                <a:cs typeface="+mn-cs"/>
              </a:rPr>
              <a:t>Dramaga</a:t>
            </a:r>
            <a:r>
              <a:rPr lang="en-US" sz="4000" kern="0" dirty="0" smtClean="0">
                <a:solidFill>
                  <a:srgbClr val="002060"/>
                </a:solidFill>
                <a:effectLst>
                  <a:outerShdw blurRad="38100" dist="38100" dir="2700000" algn="tl">
                    <a:srgbClr val="000000"/>
                  </a:outerShdw>
                </a:effectLst>
                <a:latin typeface="+mn-lt"/>
                <a:cs typeface="+mn-cs"/>
              </a:rPr>
              <a:t> Bogor</a:t>
            </a:r>
            <a:endParaRPr lang="id-ID" sz="2400" kern="0" dirty="0" smtClean="0">
              <a:solidFill>
                <a:srgbClr val="002060"/>
              </a:solidFill>
              <a:effectLst>
                <a:outerShdw blurRad="38100" dist="38100" dir="2700000" algn="tl">
                  <a:srgbClr val="000000"/>
                </a:outerShdw>
              </a:effectLst>
              <a:latin typeface="+mn-lt"/>
              <a:cs typeface="+mn-cs"/>
            </a:endParaRPr>
          </a:p>
          <a:p>
            <a:pPr algn="ctr">
              <a:spcBef>
                <a:spcPct val="20000"/>
              </a:spcBef>
              <a:buClr>
                <a:schemeClr val="hlink"/>
              </a:buClr>
              <a:buFont typeface="Wingdings" pitchFamily="2" charset="2"/>
              <a:buNone/>
              <a:defRPr/>
            </a:pPr>
            <a:endParaRPr lang="en-US" sz="3600" kern="0" dirty="0">
              <a:solidFill>
                <a:srgbClr val="002060"/>
              </a:solidFill>
              <a:effectLst>
                <a:outerShdw blurRad="38100" dist="38100" dir="2700000" algn="tl">
                  <a:srgbClr val="000000"/>
                </a:outerShdw>
              </a:effectLst>
              <a:latin typeface="+mn-lt"/>
              <a:cs typeface="+mn-cs"/>
            </a:endParaRPr>
          </a:p>
        </p:txBody>
      </p:sp>
      <p:sp>
        <p:nvSpPr>
          <p:cNvPr id="9" name="Rectangle 3"/>
          <p:cNvSpPr>
            <a:spLocks noGrp="1" noChangeArrowheads="1"/>
          </p:cNvSpPr>
          <p:nvPr>
            <p:ph type="subTitle" idx="1"/>
          </p:nvPr>
        </p:nvSpPr>
        <p:spPr>
          <a:xfrm>
            <a:off x="1524000" y="4876800"/>
            <a:ext cx="7010400" cy="609600"/>
          </a:xfrm>
        </p:spPr>
        <p:txBody>
          <a:bodyPr>
            <a:normAutofit/>
          </a:bodyPr>
          <a:lstStyle/>
          <a:p>
            <a:pPr algn="ctr" eaLnBrk="1" hangingPunct="1">
              <a:defRPr/>
            </a:pPr>
            <a:r>
              <a:rPr lang="en-US" b="1" dirty="0" err="1" smtClean="0">
                <a:solidFill>
                  <a:srgbClr val="FF0000"/>
                </a:solidFill>
              </a:rPr>
              <a:t>Ahad</a:t>
            </a:r>
            <a:r>
              <a:rPr lang="id-ID" b="1" dirty="0" smtClean="0">
                <a:solidFill>
                  <a:srgbClr val="FF0000"/>
                </a:solidFill>
              </a:rPr>
              <a:t>, </a:t>
            </a:r>
            <a:r>
              <a:rPr lang="en-US" b="1" dirty="0" smtClean="0">
                <a:solidFill>
                  <a:srgbClr val="FF0000"/>
                </a:solidFill>
              </a:rPr>
              <a:t>27 </a:t>
            </a:r>
            <a:r>
              <a:rPr lang="en-US" b="1" dirty="0" err="1" smtClean="0">
                <a:solidFill>
                  <a:srgbClr val="FF0000"/>
                </a:solidFill>
              </a:rPr>
              <a:t>Oktober</a:t>
            </a:r>
            <a:r>
              <a:rPr lang="id-ID" b="1" dirty="0" smtClean="0">
                <a:solidFill>
                  <a:srgbClr val="FF0000"/>
                </a:solidFill>
              </a:rPr>
              <a:t> 201</a:t>
            </a:r>
            <a:r>
              <a:rPr lang="en-US" b="1" dirty="0" smtClean="0">
                <a:solidFill>
                  <a:srgbClr val="FF0000"/>
                </a:solidFill>
              </a:rPr>
              <a:t>3</a:t>
            </a:r>
            <a:endParaRPr lang="id-ID" b="1" dirty="0" smtClean="0">
              <a:solidFill>
                <a:srgbClr val="FF0000"/>
              </a:solidFill>
            </a:endParaRPr>
          </a:p>
          <a:p>
            <a:pPr eaLnBrk="1" hangingPunct="1">
              <a:defRPr/>
            </a:pPr>
            <a:endParaRPr lang="id-ID" dirty="0" smtClean="0">
              <a:solidFill>
                <a:srgbClr val="CC0000"/>
              </a:solidFill>
            </a:endParaRPr>
          </a:p>
          <a:p>
            <a:pPr eaLnBrk="1" hangingPunct="1">
              <a:defRPr/>
            </a:pPr>
            <a:endParaRPr lang="en-US" dirty="0"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2000"/>
                                        <p:tgtEl>
                                          <p:spTgt spid="7"/>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0"/>
            <a:ext cx="7498080" cy="685800"/>
          </a:xfrm>
        </p:spPr>
        <p:txBody>
          <a:bodyPr>
            <a:normAutofit/>
          </a:bodyPr>
          <a:lstStyle/>
          <a:p>
            <a:pPr lvl="0" algn="ctr"/>
            <a:r>
              <a:rPr lang="id-ID" sz="3600" dirty="0" smtClean="0">
                <a:solidFill>
                  <a:schemeClr val="accent1"/>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t>TERMINOLOGI PEMUDA</a:t>
            </a:r>
            <a:endParaRPr lang="en-US" sz="3600" dirty="0">
              <a:solidFill>
                <a:schemeClr val="accent1"/>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endParaRPr>
          </a:p>
        </p:txBody>
      </p:sp>
      <p:sp>
        <p:nvSpPr>
          <p:cNvPr id="10243" name="Rectangle 3"/>
          <p:cNvSpPr>
            <a:spLocks noGrp="1" noRot="1" noChangeArrowheads="1"/>
          </p:cNvSpPr>
          <p:nvPr>
            <p:ph idx="1"/>
          </p:nvPr>
        </p:nvSpPr>
        <p:spPr>
          <a:xfrm>
            <a:off x="457200" y="914400"/>
            <a:ext cx="8229600" cy="1219200"/>
          </a:xfrm>
        </p:spPr>
        <p:txBody>
          <a:bodyPr>
            <a:noAutofit/>
          </a:bodyPr>
          <a:lstStyle/>
          <a:p>
            <a:pPr marL="363538" indent="-363538">
              <a:buFont typeface="Wingdings" pitchFamily="2" charset="2"/>
              <a:buChar char="q"/>
              <a:defRPr/>
            </a:pPr>
            <a:r>
              <a:rPr lang="id-ID" sz="2800" dirty="0" smtClean="0"/>
              <a:t>Pemuda dalam bahasa Indonesia berarti “orang yang masih muda”, atau “belum sampai setengah umur” dan terkadang diartikan sebagai “belum cukup umur”.</a:t>
            </a:r>
          </a:p>
        </p:txBody>
      </p:sp>
      <p:sp>
        <p:nvSpPr>
          <p:cNvPr id="5124" name="WordArt 2"/>
          <p:cNvSpPr>
            <a:spLocks noChangeArrowheads="1" noChangeShapeType="1" noTextEdit="1"/>
          </p:cNvSpPr>
          <p:nvPr/>
        </p:nvSpPr>
        <p:spPr bwMode="auto">
          <a:xfrm>
            <a:off x="5943600" y="1447800"/>
            <a:ext cx="304800" cy="304800"/>
          </a:xfrm>
          <a:prstGeom prst="rect">
            <a:avLst/>
          </a:prstGeom>
        </p:spPr>
        <p:txBody>
          <a:bodyPr wrap="none" fromWordArt="1">
            <a:prstTxWarp prst="textPlain">
              <a:avLst>
                <a:gd name="adj" fmla="val 50000"/>
              </a:avLst>
            </a:prstTxWarp>
          </a:bodyPr>
          <a:lstStyle/>
          <a:p>
            <a:pPr algn="ctr"/>
            <a:endParaRPr lang="en-US" sz="800" kern="10">
              <a:ln w="9525">
                <a:noFill/>
                <a:round/>
                <a:headEnd/>
                <a:tailEnd/>
              </a:ln>
              <a:solidFill>
                <a:srgbClr val="000000"/>
              </a:solidFill>
              <a:latin typeface="Islamic_"/>
            </a:endParaRPr>
          </a:p>
        </p:txBody>
      </p:sp>
      <p:sp>
        <p:nvSpPr>
          <p:cNvPr id="5" name="Rectangle 4"/>
          <p:cNvSpPr/>
          <p:nvPr/>
        </p:nvSpPr>
        <p:spPr>
          <a:xfrm>
            <a:off x="0" y="2590800"/>
            <a:ext cx="9144000" cy="2667000"/>
          </a:xfrm>
          <a:prstGeom prst="rect">
            <a:avLst/>
          </a:prstGeom>
        </p:spPr>
        <p:txBody>
          <a:bodyPr wrap="square">
            <a:spAutoFit/>
          </a:bodyPr>
          <a:lstStyle/>
          <a:p>
            <a:pPr marL="363538" indent="-363538">
              <a:buFont typeface="Wingdings" pitchFamily="2" charset="2"/>
              <a:buChar char="q"/>
              <a:defRPr/>
            </a:pPr>
            <a:r>
              <a:rPr lang="id-ID" sz="2800" dirty="0" smtClean="0"/>
              <a:t>Dalam bahasa Arab, </a:t>
            </a:r>
            <a:r>
              <a:rPr lang="en-US" sz="2800" dirty="0" err="1" smtClean="0"/>
              <a:t>kata</a:t>
            </a:r>
            <a:r>
              <a:rPr lang="id-ID" sz="2800" dirty="0" smtClean="0"/>
              <a:t> pemuda </a:t>
            </a:r>
            <a:r>
              <a:rPr lang="en-US" sz="2800" dirty="0" err="1" smtClean="0"/>
              <a:t>sama</a:t>
            </a:r>
            <a:r>
              <a:rPr lang="id-ID" sz="2800" dirty="0" smtClean="0"/>
              <a:t> dengan </a:t>
            </a:r>
            <a:r>
              <a:rPr lang="en-US" sz="2800" dirty="0" err="1" smtClean="0"/>
              <a:t>kata</a:t>
            </a:r>
            <a:r>
              <a:rPr lang="id-ID" sz="2800" dirty="0" smtClean="0"/>
              <a:t> </a:t>
            </a:r>
            <a:r>
              <a:rPr lang="id-ID" sz="2800" i="1" dirty="0" smtClean="0"/>
              <a:t>syābb</a:t>
            </a:r>
            <a:r>
              <a:rPr lang="id-ID" sz="2800" dirty="0" smtClean="0"/>
              <a:t> atau </a:t>
            </a:r>
            <a:r>
              <a:rPr lang="id-ID" sz="2800" i="1" dirty="0" smtClean="0"/>
              <a:t>fatā</a:t>
            </a:r>
            <a:r>
              <a:rPr lang="id-ID" sz="2800" dirty="0" smtClean="0"/>
              <a:t>.</a:t>
            </a:r>
          </a:p>
          <a:p>
            <a:pPr marL="711200" indent="-347663">
              <a:buFont typeface="Wingdings" pitchFamily="2" charset="2"/>
              <a:buChar char="§"/>
              <a:defRPr/>
            </a:pPr>
            <a:r>
              <a:rPr lang="id-ID" sz="2800" i="1" dirty="0" smtClean="0"/>
              <a:t>Syābb </a:t>
            </a:r>
            <a:r>
              <a:rPr lang="id-ID" sz="2800" dirty="0" smtClean="0"/>
              <a:t>berarti “anak muda yang telah mencapai usia akil baligh dan belum memasuki usia dewasa”</a:t>
            </a:r>
          </a:p>
          <a:p>
            <a:pPr marL="711200" indent="-347663">
              <a:buFont typeface="Wingdings" pitchFamily="2" charset="2"/>
              <a:buChar char="§"/>
              <a:defRPr/>
            </a:pPr>
            <a:r>
              <a:rPr lang="id-ID" sz="2800" i="1" dirty="0" smtClean="0"/>
              <a:t>Fatā</a:t>
            </a:r>
            <a:r>
              <a:rPr lang="id-ID" sz="2800" dirty="0" smtClean="0"/>
              <a:t> berarti “pemuda yang telah menapaki masa mudanya namun belum dewasa”</a:t>
            </a:r>
          </a:p>
        </p:txBody>
      </p:sp>
      <p:sp>
        <p:nvSpPr>
          <p:cNvPr id="6" name="Rectangle 5"/>
          <p:cNvSpPr/>
          <p:nvPr/>
        </p:nvSpPr>
        <p:spPr>
          <a:xfrm>
            <a:off x="457200" y="5486400"/>
            <a:ext cx="8382000" cy="954107"/>
          </a:xfrm>
          <a:prstGeom prst="rect">
            <a:avLst/>
          </a:prstGeom>
        </p:spPr>
        <p:txBody>
          <a:bodyPr wrap="square">
            <a:spAutoFit/>
          </a:bodyPr>
          <a:lstStyle/>
          <a:p>
            <a:pPr marL="363538" indent="-363538">
              <a:buFont typeface="Wingdings" pitchFamily="2" charset="2"/>
              <a:buChar char="q"/>
              <a:defRPr/>
            </a:pPr>
            <a:r>
              <a:rPr lang="id-ID" sz="2800" dirty="0" smtClean="0"/>
              <a:t>Dalam psikologi perkembangan, pemuda identik dengan interval usia antara 18-24 tahun.</a:t>
            </a:r>
            <a:endParaRPr lang="en-US" sz="28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1200" fill="hold">
                                          <p:stCondLst>
                                            <p:cond delay="0"/>
                                          </p:stCondLst>
                                        </p:cTn>
                                        <p:tgtEl>
                                          <p:spTgt spid="7"/>
                                        </p:tgtEl>
                                        <p:attrNameLst>
                                          <p:attrName>ppt_x</p:attrName>
                                        </p:attrNameLst>
                                      </p:cBhvr>
                                    </p:anim>
                                    <p:anim from="0" to="-1.0" calcmode="lin" valueType="num">
                                      <p:cBhvr>
                                        <p:cTn id="8" dur="400" decel="50000" autoRev="1" fill="hold">
                                          <p:stCondLst>
                                            <p:cond delay="1200"/>
                                          </p:stCondLst>
                                        </p:cTn>
                                        <p:tgtEl>
                                          <p:spTgt spid="7"/>
                                        </p:tgtEl>
                                        <p:attrNameLst>
                                          <p:attrName>xshear</p:attrName>
                                        </p:attrNameLst>
                                      </p:cBhvr>
                                    </p:anim>
                                    <p:animScale>
                                      <p:cBhvr>
                                        <p:cTn id="9" dur="400" decel="100000" autoRev="1" fill="hold">
                                          <p:stCondLst>
                                            <p:cond delay="1200"/>
                                          </p:stCondLst>
                                        </p:cTn>
                                        <p:tgtEl>
                                          <p:spTgt spid="7"/>
                                        </p:tgtEl>
                                      </p:cBhvr>
                                      <p:from x="100000" y="100000"/>
                                      <p:to x="80000" y="100000"/>
                                    </p:animScale>
                                    <p:anim by="(#ppt_h/3+#ppt_w*0.1)" calcmode="lin" valueType="num">
                                      <p:cBhvr additive="sum">
                                        <p:cTn id="10" dur="400" decel="100000" autoRev="1" fill="hold">
                                          <p:stCondLst>
                                            <p:cond delay="12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24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1023258" y="1295400"/>
            <a:ext cx="8098808" cy="1524000"/>
          </a:xfrm>
        </p:spPr>
        <p:txBody>
          <a:bodyPr>
            <a:normAutofit fontScale="77500" lnSpcReduction="20000"/>
          </a:bodyPr>
          <a:lstStyle/>
          <a:p>
            <a:pPr marL="442913" indent="-442913">
              <a:buFont typeface="Wingdings" pitchFamily="2" charset="2"/>
              <a:buChar char="q"/>
              <a:defRPr/>
            </a:pPr>
            <a:r>
              <a:rPr lang="id-ID" sz="2800" dirty="0" smtClean="0">
                <a:latin typeface="Constantia" pitchFamily="18" charset="0"/>
              </a:rPr>
              <a:t>Dalam al-Qur’an, term pemuda diistilahkan dengan </a:t>
            </a:r>
            <a:r>
              <a:rPr lang="id-ID" sz="2800" i="1" dirty="0" smtClean="0">
                <a:latin typeface="Constantia" pitchFamily="18" charset="0"/>
              </a:rPr>
              <a:t>fatā </a:t>
            </a:r>
            <a:r>
              <a:rPr lang="id-ID" sz="2800" dirty="0" smtClean="0">
                <a:latin typeface="Constantia" pitchFamily="18" charset="0"/>
              </a:rPr>
              <a:t>dan</a:t>
            </a:r>
            <a:r>
              <a:rPr lang="id-ID" sz="2800" i="1" dirty="0" smtClean="0">
                <a:latin typeface="Constantia" pitchFamily="18" charset="0"/>
              </a:rPr>
              <a:t> </a:t>
            </a:r>
            <a:r>
              <a:rPr lang="id-ID" sz="2800" dirty="0" smtClean="0">
                <a:latin typeface="Constantia" pitchFamily="18" charset="0"/>
              </a:rPr>
              <a:t>beberapa bentuk derivasinya.</a:t>
            </a:r>
          </a:p>
          <a:p>
            <a:pPr marL="442913" indent="369888">
              <a:buFont typeface="Wingdings" pitchFamily="2" charset="2"/>
              <a:buNone/>
              <a:defRPr/>
            </a:pPr>
            <a:r>
              <a:rPr lang="id-ID" sz="2800" dirty="0" smtClean="0">
                <a:latin typeface="Constantia" pitchFamily="18" charset="0"/>
              </a:rPr>
              <a:t>Yaitu disebutkan sebanyak 7 kali: QS. al-Nis</a:t>
            </a:r>
            <a:r>
              <a:rPr lang="id-ID" sz="2800" dirty="0" smtClean="0">
                <a:latin typeface="Constantia"/>
              </a:rPr>
              <a:t>ā</a:t>
            </a:r>
            <a:r>
              <a:rPr lang="id-ID" sz="2800" dirty="0" smtClean="0">
                <a:latin typeface="Constantia" pitchFamily="18" charset="0"/>
              </a:rPr>
              <a:t>’ [4]: 25; al-Kahfi [18]: 10, 13 &amp; 60; Yūsuf [12]: 62; al-Anbiy</a:t>
            </a:r>
            <a:r>
              <a:rPr lang="id-ID" sz="2800" dirty="0" smtClean="0">
                <a:latin typeface="Constantia"/>
              </a:rPr>
              <a:t>ā</a:t>
            </a:r>
            <a:r>
              <a:rPr lang="id-ID" sz="2800" dirty="0" smtClean="0">
                <a:latin typeface="Constantia" pitchFamily="18" charset="0"/>
              </a:rPr>
              <a:t>’ [21]: 60; dan al-Nūr [24]: 33.</a:t>
            </a:r>
          </a:p>
          <a:p>
            <a:pPr>
              <a:buNone/>
            </a:pPr>
            <a:endParaRPr lang="id-ID" sz="2400" dirty="0" smtClean="0">
              <a:latin typeface="Constantia" pitchFamily="18" charset="0"/>
            </a:endParaRPr>
          </a:p>
          <a:p>
            <a:pPr marL="442913" indent="369888">
              <a:buFont typeface="Wingdings" pitchFamily="2" charset="2"/>
              <a:buNone/>
              <a:defRPr/>
            </a:pPr>
            <a:endParaRPr lang="id-ID" sz="2400" dirty="0" smtClean="0">
              <a:solidFill>
                <a:srgbClr val="FF0000"/>
              </a:solidFill>
              <a:latin typeface="Constantia" pitchFamily="18" charset="0"/>
            </a:endParaRPr>
          </a:p>
          <a:p>
            <a:pPr marL="442913" indent="-442913">
              <a:buNone/>
              <a:defRPr/>
            </a:pPr>
            <a:endParaRPr lang="id-ID" sz="2400" dirty="0" smtClean="0">
              <a:solidFill>
                <a:srgbClr val="FF0000"/>
              </a:solidFill>
              <a:latin typeface="Constantia" pitchFamily="18" charset="0"/>
            </a:endParaRPr>
          </a:p>
          <a:p>
            <a:pPr marL="177800" indent="0" eaLnBrk="1" hangingPunct="1">
              <a:lnSpc>
                <a:spcPct val="80000"/>
              </a:lnSpc>
              <a:buFont typeface="Wingdings" pitchFamily="2" charset="2"/>
              <a:buNone/>
              <a:defRPr/>
            </a:pPr>
            <a:endParaRPr lang="id-ID" sz="2400" b="1" dirty="0" smtClean="0"/>
          </a:p>
          <a:p>
            <a:pPr eaLnBrk="1" hangingPunct="1">
              <a:lnSpc>
                <a:spcPct val="80000"/>
              </a:lnSpc>
              <a:buFont typeface="Wingdings" pitchFamily="2" charset="2"/>
              <a:buNone/>
              <a:defRPr/>
            </a:pPr>
            <a:endParaRPr lang="id-ID" sz="2400" dirty="0" smtClean="0">
              <a:latin typeface="Traditional Arabic" pitchFamily="18" charset="-78"/>
              <a:cs typeface="Traditional Arabic" pitchFamily="18" charset="-78"/>
            </a:endParaRPr>
          </a:p>
          <a:p>
            <a:pPr eaLnBrk="1" hangingPunct="1">
              <a:lnSpc>
                <a:spcPct val="80000"/>
              </a:lnSpc>
              <a:buFont typeface="Wingdings" pitchFamily="2" charset="2"/>
              <a:buNone/>
              <a:defRPr/>
            </a:pPr>
            <a:endParaRPr lang="en-US" sz="2800" dirty="0" smtClean="0">
              <a:latin typeface="Traditional Arabic" pitchFamily="18" charset="-78"/>
              <a:cs typeface="Traditional Arabic" pitchFamily="18" charset="-78"/>
            </a:endParaRPr>
          </a:p>
        </p:txBody>
      </p:sp>
      <p:sp>
        <p:nvSpPr>
          <p:cNvPr id="4100" name="WordArt 2"/>
          <p:cNvSpPr>
            <a:spLocks noChangeArrowheads="1" noChangeShapeType="1" noTextEdit="1"/>
          </p:cNvSpPr>
          <p:nvPr/>
        </p:nvSpPr>
        <p:spPr bwMode="auto">
          <a:xfrm>
            <a:off x="5943600" y="1447800"/>
            <a:ext cx="304800" cy="304800"/>
          </a:xfrm>
          <a:prstGeom prst="rect">
            <a:avLst/>
          </a:prstGeom>
        </p:spPr>
        <p:txBody>
          <a:bodyPr wrap="none" fromWordArt="1">
            <a:prstTxWarp prst="textPlain">
              <a:avLst>
                <a:gd name="adj" fmla="val 50000"/>
              </a:avLst>
            </a:prstTxWarp>
          </a:bodyPr>
          <a:lstStyle/>
          <a:p>
            <a:pPr algn="ctr"/>
            <a:endParaRPr lang="en-US" sz="800" kern="10">
              <a:ln w="9525">
                <a:noFill/>
                <a:round/>
                <a:headEnd/>
                <a:tailEnd/>
              </a:ln>
              <a:solidFill>
                <a:srgbClr val="000000"/>
              </a:solidFill>
              <a:latin typeface="Islamic_"/>
            </a:endParaRPr>
          </a:p>
        </p:txBody>
      </p:sp>
      <p:sp>
        <p:nvSpPr>
          <p:cNvPr id="10" name="Title 6"/>
          <p:cNvSpPr>
            <a:spLocks noGrp="1"/>
          </p:cNvSpPr>
          <p:nvPr>
            <p:ph type="title"/>
          </p:nvPr>
        </p:nvSpPr>
        <p:spPr>
          <a:xfrm>
            <a:off x="1066800" y="152400"/>
            <a:ext cx="8077200" cy="838200"/>
          </a:xfrm>
        </p:spPr>
        <p:txBody>
          <a:bodyPr>
            <a:normAutofit fontScale="90000"/>
          </a:bodyPr>
          <a:lstStyle/>
          <a:p>
            <a:pPr lvl="0" algn="ctr"/>
            <a:r>
              <a:rPr lang="id-ID" sz="3600" dirty="0" smtClean="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t>PERHATIAN ISLAM </a:t>
            </a:r>
            <a:br>
              <a:rPr lang="id-ID" sz="3600" dirty="0" smtClean="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br>
            <a:r>
              <a:rPr lang="id-ID" sz="3600" dirty="0" smtClean="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t>TERHADAP PEMUDA</a:t>
            </a:r>
            <a:endParaRPr lang="en-US" sz="3600" dirty="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endParaRPr>
          </a:p>
        </p:txBody>
      </p:sp>
      <p:sp>
        <p:nvSpPr>
          <p:cNvPr id="9" name="WordArt 2"/>
          <p:cNvSpPr>
            <a:spLocks noChangeArrowheads="1" noChangeShapeType="1" noTextEdit="1"/>
          </p:cNvSpPr>
          <p:nvPr/>
        </p:nvSpPr>
        <p:spPr bwMode="auto">
          <a:xfrm>
            <a:off x="2594430" y="2819400"/>
            <a:ext cx="228600" cy="228600"/>
          </a:xfrm>
          <a:prstGeom prst="rect">
            <a:avLst/>
          </a:prstGeom>
        </p:spPr>
        <p:txBody>
          <a:bodyPr wrap="none" fromWordArt="1">
            <a:prstTxWarp prst="textPlain">
              <a:avLst>
                <a:gd name="adj" fmla="val 50000"/>
              </a:avLst>
            </a:prstTxWarp>
          </a:bodyPr>
          <a:lstStyle/>
          <a:p>
            <a:pPr algn="ctr"/>
            <a:r>
              <a:rPr lang="en-US" sz="800" kern="10" dirty="0" smtClean="0">
                <a:ln w="9525">
                  <a:noFill/>
                  <a:round/>
                  <a:headEnd/>
                  <a:tailEnd/>
                </a:ln>
                <a:solidFill>
                  <a:srgbClr val="000000"/>
                </a:solidFill>
                <a:latin typeface="Islamic_"/>
              </a:rPr>
              <a:t>l</a:t>
            </a:r>
            <a:endParaRPr lang="en-US" sz="800" kern="10" dirty="0">
              <a:ln w="9525">
                <a:noFill/>
                <a:round/>
                <a:headEnd/>
                <a:tailEnd/>
              </a:ln>
              <a:solidFill>
                <a:srgbClr val="000000"/>
              </a:solidFill>
              <a:latin typeface="Islamic_"/>
            </a:endParaRPr>
          </a:p>
        </p:txBody>
      </p:sp>
      <p:sp>
        <p:nvSpPr>
          <p:cNvPr id="7" name="Rectangle 6"/>
          <p:cNvSpPr/>
          <p:nvPr/>
        </p:nvSpPr>
        <p:spPr>
          <a:xfrm>
            <a:off x="990600" y="2743200"/>
            <a:ext cx="7924800" cy="3508653"/>
          </a:xfrm>
          <a:prstGeom prst="rect">
            <a:avLst/>
          </a:prstGeom>
        </p:spPr>
        <p:txBody>
          <a:bodyPr wrap="square">
            <a:spAutoFit/>
          </a:bodyPr>
          <a:lstStyle/>
          <a:p>
            <a:pPr marL="442913" indent="369888">
              <a:buFont typeface="Wingdings" pitchFamily="2" charset="2"/>
              <a:buNone/>
              <a:defRPr/>
            </a:pPr>
            <a:r>
              <a:rPr lang="id-ID" sz="2200" dirty="0" smtClean="0">
                <a:latin typeface="Constantia" pitchFamily="18" charset="0"/>
              </a:rPr>
              <a:t>Allah     berfirman:</a:t>
            </a:r>
          </a:p>
          <a:p>
            <a:pPr marL="12700" indent="-12700" algn="r" rtl="1">
              <a:buNone/>
            </a:pPr>
            <a:r>
              <a:rPr lang="ar-SA" sz="4000" dirty="0" smtClean="0">
                <a:latin typeface="Traditional Arabic" pitchFamily="18" charset="-78"/>
                <a:cs typeface="Traditional Arabic" pitchFamily="18" charset="-78"/>
              </a:rPr>
              <a:t>﴿ إِذْ أَوَى الْفِتْيَةُ إِلَى الْكَهْفِ فَقَالُوا رَبَّنَا آَتِنَا مِنْ لَدُنْكَ رَحْمَةً وَهَيِّئْ لَنَا مِنْ أَمْرِنَا رَشَدًا، فَضَرَبْنَا عَلَى آَذَانِهِمْ فِي الْكَهْفِ سِنِينَ عَدَدًا، ثُمَّ بَعَثْنَاهُمْ لِنَعْلَمَ أَيُّ الْحِزْبَيْنِ أَحْصَى لِمَا لَبِثُوا أَمَدًا، نَحْنُ نَقُصُّ عَلَيْكَ نَبَأَهُمْ بِالْحَقِّ إِنَّهُمْ فِتْيَةٌ آَمَنُوا بِرَبِّهِمْ وَزِدْنَاهُمْ هُدًى</a:t>
            </a:r>
            <a:r>
              <a:rPr lang="id-ID"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a:t>
            </a:r>
            <a:endParaRPr lang="id-ID" sz="40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1200" fill="hold">
                                          <p:stCondLst>
                                            <p:cond delay="0"/>
                                          </p:stCondLst>
                                        </p:cTn>
                                        <p:tgtEl>
                                          <p:spTgt spid="10"/>
                                        </p:tgtEl>
                                        <p:attrNameLst>
                                          <p:attrName>ppt_x</p:attrName>
                                        </p:attrNameLst>
                                      </p:cBhvr>
                                    </p:anim>
                                    <p:anim from="0" to="-1.0" calcmode="lin" valueType="num">
                                      <p:cBhvr>
                                        <p:cTn id="8" dur="400" decel="50000" autoRev="1" fill="hold">
                                          <p:stCondLst>
                                            <p:cond delay="1200"/>
                                          </p:stCondLst>
                                        </p:cTn>
                                        <p:tgtEl>
                                          <p:spTgt spid="10"/>
                                        </p:tgtEl>
                                        <p:attrNameLst>
                                          <p:attrName>xshear</p:attrName>
                                        </p:attrNameLst>
                                      </p:cBhvr>
                                    </p:anim>
                                    <p:animScale>
                                      <p:cBhvr>
                                        <p:cTn id="9" dur="400" decel="100000" autoRev="1" fill="hold">
                                          <p:stCondLst>
                                            <p:cond delay="1200"/>
                                          </p:stCondLst>
                                        </p:cTn>
                                        <p:tgtEl>
                                          <p:spTgt spid="10"/>
                                        </p:tgtEl>
                                      </p:cBhvr>
                                      <p:from x="100000" y="100000"/>
                                      <p:to x="80000" y="100000"/>
                                    </p:animScale>
                                    <p:anim by="(#ppt_h/3+#ppt_w*0.1)" calcmode="lin" valueType="num">
                                      <p:cBhvr additive="sum">
                                        <p:cTn id="10" dur="400" decel="100000" autoRev="1" fill="hold">
                                          <p:stCondLst>
                                            <p:cond delay="12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childTnLst>
                          </p:cTn>
                        </p:par>
                        <p:par>
                          <p:cTn id="16" fill="hold">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box(in)">
                                      <p:cBhvr>
                                        <p:cTn id="19" dur="1000"/>
                                        <p:tgtEl>
                                          <p:spTgt spid="102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0" grpId="0"/>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9144000" cy="6740307"/>
          </a:xfrm>
          <a:prstGeom prst="rect">
            <a:avLst/>
          </a:prstGeom>
        </p:spPr>
        <p:txBody>
          <a:bodyPr wrap="square">
            <a:spAutoFit/>
          </a:bodyPr>
          <a:lstStyle/>
          <a:p>
            <a:pPr marL="452438" indent="0" algn="ctr">
              <a:buNone/>
            </a:pPr>
            <a:r>
              <a:rPr lang="id-ID" sz="3600" i="1" dirty="0" smtClean="0">
                <a:latin typeface="Constantia" pitchFamily="18" charset="0"/>
              </a:rPr>
              <a:t>“</a:t>
            </a:r>
            <a:r>
              <a:rPr lang="en-US" sz="3600" i="1" dirty="0" smtClean="0">
                <a:latin typeface="Constantia" pitchFamily="18" charset="0"/>
              </a:rPr>
              <a:t>(</a:t>
            </a:r>
            <a:r>
              <a:rPr lang="id-ID" sz="3600" i="1" dirty="0" smtClean="0">
                <a:latin typeface="Constantia" pitchFamily="18" charset="0"/>
              </a:rPr>
              <a:t>I</a:t>
            </a:r>
            <a:r>
              <a:rPr lang="en-US" sz="3600" i="1" dirty="0" err="1" smtClean="0">
                <a:latin typeface="Constantia" pitchFamily="18" charset="0"/>
              </a:rPr>
              <a:t>ngatlah</a:t>
            </a:r>
            <a:r>
              <a:rPr lang="en-US" sz="3600" i="1" dirty="0" smtClean="0">
                <a:latin typeface="Constantia" pitchFamily="18" charset="0"/>
              </a:rPr>
              <a:t>) </a:t>
            </a:r>
            <a:r>
              <a:rPr lang="en-US" sz="3600" i="1" dirty="0" err="1" smtClean="0">
                <a:latin typeface="Constantia" pitchFamily="18" charset="0"/>
              </a:rPr>
              <a:t>tatkala</a:t>
            </a:r>
            <a:r>
              <a:rPr lang="en-US" sz="3600" i="1" dirty="0" smtClean="0">
                <a:latin typeface="Constantia" pitchFamily="18" charset="0"/>
              </a:rPr>
              <a:t> </a:t>
            </a:r>
            <a:r>
              <a:rPr lang="id-ID" sz="3600" i="1" dirty="0" smtClean="0">
                <a:latin typeface="Constantia" pitchFamily="18" charset="0"/>
              </a:rPr>
              <a:t>p</a:t>
            </a:r>
            <a:r>
              <a:rPr lang="en-US" sz="3600" i="1" dirty="0" err="1" smtClean="0">
                <a:latin typeface="Constantia" pitchFamily="18" charset="0"/>
              </a:rPr>
              <a:t>ara</a:t>
            </a:r>
            <a:r>
              <a:rPr lang="en-US" sz="3600" i="1" dirty="0" smtClean="0">
                <a:latin typeface="Constantia" pitchFamily="18" charset="0"/>
              </a:rPr>
              <a:t> </a:t>
            </a:r>
            <a:r>
              <a:rPr lang="en-US" sz="3600" i="1" dirty="0" err="1" smtClean="0">
                <a:latin typeface="Constantia" pitchFamily="18" charset="0"/>
              </a:rPr>
              <a:t>pemuda</a:t>
            </a:r>
            <a:r>
              <a:rPr lang="en-US" sz="3600" i="1" dirty="0" smtClean="0">
                <a:latin typeface="Constantia" pitchFamily="18" charset="0"/>
              </a:rPr>
              <a:t> </a:t>
            </a:r>
            <a:r>
              <a:rPr lang="en-US" sz="3600" i="1" dirty="0" err="1" smtClean="0">
                <a:latin typeface="Constantia" pitchFamily="18" charset="0"/>
              </a:rPr>
              <a:t>itu</a:t>
            </a:r>
            <a:r>
              <a:rPr lang="en-US" sz="3600" i="1" dirty="0" smtClean="0">
                <a:latin typeface="Constantia" pitchFamily="18" charset="0"/>
              </a:rPr>
              <a:t> </a:t>
            </a:r>
            <a:r>
              <a:rPr lang="en-US" sz="3600" i="1" dirty="0" err="1" smtClean="0">
                <a:latin typeface="Constantia" pitchFamily="18" charset="0"/>
              </a:rPr>
              <a:t>mencari</a:t>
            </a:r>
            <a:r>
              <a:rPr lang="en-US" sz="3600" i="1" dirty="0" smtClean="0">
                <a:latin typeface="Constantia" pitchFamily="18" charset="0"/>
              </a:rPr>
              <a:t> </a:t>
            </a:r>
            <a:r>
              <a:rPr lang="en-US" sz="3600" i="1" dirty="0" err="1" smtClean="0">
                <a:latin typeface="Constantia" pitchFamily="18" charset="0"/>
              </a:rPr>
              <a:t>tempat</a:t>
            </a:r>
            <a:r>
              <a:rPr lang="en-US" sz="3600" i="1" dirty="0" smtClean="0">
                <a:latin typeface="Constantia" pitchFamily="18" charset="0"/>
              </a:rPr>
              <a:t> </a:t>
            </a:r>
            <a:r>
              <a:rPr lang="en-US" sz="3600" i="1" dirty="0" err="1" smtClean="0">
                <a:latin typeface="Constantia" pitchFamily="18" charset="0"/>
              </a:rPr>
              <a:t>berlindung</a:t>
            </a:r>
            <a:r>
              <a:rPr lang="en-US" sz="3600" i="1" dirty="0" smtClean="0">
                <a:latin typeface="Constantia" pitchFamily="18" charset="0"/>
              </a:rPr>
              <a:t> </a:t>
            </a:r>
            <a:r>
              <a:rPr lang="en-US" sz="3600" i="1" dirty="0" err="1" smtClean="0">
                <a:latin typeface="Constantia" pitchFamily="18" charset="0"/>
              </a:rPr>
              <a:t>ke</a:t>
            </a:r>
            <a:r>
              <a:rPr lang="en-US" sz="3600" i="1" dirty="0" smtClean="0">
                <a:latin typeface="Constantia" pitchFamily="18" charset="0"/>
              </a:rPr>
              <a:t> </a:t>
            </a:r>
            <a:r>
              <a:rPr lang="en-US" sz="3600" i="1" dirty="0" err="1" smtClean="0">
                <a:latin typeface="Constantia" pitchFamily="18" charset="0"/>
              </a:rPr>
              <a:t>dalam</a:t>
            </a:r>
            <a:r>
              <a:rPr lang="en-US" sz="3600" i="1" dirty="0" smtClean="0">
                <a:latin typeface="Constantia" pitchFamily="18" charset="0"/>
              </a:rPr>
              <a:t> </a:t>
            </a:r>
            <a:r>
              <a:rPr lang="en-US" sz="3600" i="1" dirty="0" err="1" smtClean="0">
                <a:latin typeface="Constantia" pitchFamily="18" charset="0"/>
              </a:rPr>
              <a:t>gua</a:t>
            </a:r>
            <a:r>
              <a:rPr lang="en-US" sz="3600" i="1" dirty="0" smtClean="0">
                <a:latin typeface="Constantia" pitchFamily="18" charset="0"/>
              </a:rPr>
              <a:t>, </a:t>
            </a:r>
            <a:r>
              <a:rPr lang="en-US" sz="3600" i="1" dirty="0" err="1" smtClean="0">
                <a:latin typeface="Constantia" pitchFamily="18" charset="0"/>
              </a:rPr>
              <a:t>lalu</a:t>
            </a:r>
            <a:r>
              <a:rPr lang="en-US" sz="3600" i="1" dirty="0" smtClean="0">
                <a:latin typeface="Constantia" pitchFamily="18" charset="0"/>
              </a:rPr>
              <a:t> </a:t>
            </a:r>
            <a:r>
              <a:rPr lang="en-US" sz="3600" i="1" dirty="0" err="1" smtClean="0">
                <a:latin typeface="Constantia" pitchFamily="18" charset="0"/>
              </a:rPr>
              <a:t>mereka</a:t>
            </a:r>
            <a:r>
              <a:rPr lang="en-US" sz="3600" i="1" dirty="0" smtClean="0">
                <a:latin typeface="Constantia" pitchFamily="18" charset="0"/>
              </a:rPr>
              <a:t> </a:t>
            </a:r>
            <a:r>
              <a:rPr lang="en-US" sz="3600" i="1" dirty="0" err="1" smtClean="0">
                <a:latin typeface="Constantia" pitchFamily="18" charset="0"/>
              </a:rPr>
              <a:t>berdoa</a:t>
            </a:r>
            <a:r>
              <a:rPr lang="en-US" sz="3600" i="1" dirty="0" smtClean="0">
                <a:latin typeface="Constantia" pitchFamily="18" charset="0"/>
              </a:rPr>
              <a:t>: </a:t>
            </a:r>
            <a:r>
              <a:rPr lang="id-ID" sz="3600" i="1" dirty="0" smtClean="0">
                <a:latin typeface="Constantia" pitchFamily="18" charset="0"/>
              </a:rPr>
              <a:t>“</a:t>
            </a:r>
            <a:r>
              <a:rPr lang="en-US" sz="3600" i="1" dirty="0" err="1" smtClean="0">
                <a:latin typeface="Constantia" pitchFamily="18" charset="0"/>
              </a:rPr>
              <a:t>Wahai</a:t>
            </a:r>
            <a:r>
              <a:rPr lang="en-US" sz="3600" i="1" dirty="0" smtClean="0">
                <a:latin typeface="Constantia" pitchFamily="18" charset="0"/>
              </a:rPr>
              <a:t> </a:t>
            </a:r>
            <a:r>
              <a:rPr lang="id-ID" sz="3600" i="1" dirty="0" smtClean="0">
                <a:latin typeface="Constantia" pitchFamily="18" charset="0"/>
              </a:rPr>
              <a:t>Rabb k</a:t>
            </a:r>
            <a:r>
              <a:rPr lang="en-US" sz="3600" i="1" dirty="0" err="1" smtClean="0">
                <a:latin typeface="Constantia" pitchFamily="18" charset="0"/>
              </a:rPr>
              <a:t>ami</a:t>
            </a:r>
            <a:r>
              <a:rPr lang="en-US" sz="3600" i="1" dirty="0" smtClean="0">
                <a:latin typeface="Constantia" pitchFamily="18" charset="0"/>
              </a:rPr>
              <a:t>, </a:t>
            </a:r>
            <a:r>
              <a:rPr lang="en-US" sz="3600" i="1" dirty="0" err="1" smtClean="0">
                <a:latin typeface="Constantia" pitchFamily="18" charset="0"/>
              </a:rPr>
              <a:t>berikanlah</a:t>
            </a:r>
            <a:r>
              <a:rPr lang="en-US" sz="3600" i="1" dirty="0" smtClean="0">
                <a:latin typeface="Constantia" pitchFamily="18" charset="0"/>
              </a:rPr>
              <a:t> </a:t>
            </a:r>
            <a:r>
              <a:rPr lang="en-US" sz="3600" i="1" dirty="0" err="1" smtClean="0">
                <a:latin typeface="Constantia" pitchFamily="18" charset="0"/>
              </a:rPr>
              <a:t>rahmat</a:t>
            </a:r>
            <a:r>
              <a:rPr lang="en-US" sz="3600" i="1" dirty="0" smtClean="0">
                <a:latin typeface="Constantia" pitchFamily="18" charset="0"/>
              </a:rPr>
              <a:t> </a:t>
            </a:r>
            <a:r>
              <a:rPr lang="en-US" sz="3600" i="1" dirty="0" err="1" smtClean="0">
                <a:latin typeface="Constantia" pitchFamily="18" charset="0"/>
              </a:rPr>
              <a:t>kepada</a:t>
            </a:r>
            <a:r>
              <a:rPr lang="en-US" sz="3600" i="1" dirty="0" smtClean="0">
                <a:latin typeface="Constantia" pitchFamily="18" charset="0"/>
              </a:rPr>
              <a:t> </a:t>
            </a:r>
            <a:r>
              <a:rPr lang="id-ID" sz="3600" i="1" dirty="0" smtClean="0">
                <a:latin typeface="Constantia" pitchFamily="18" charset="0"/>
              </a:rPr>
              <a:t>k</a:t>
            </a:r>
            <a:r>
              <a:rPr lang="en-US" sz="3600" i="1" dirty="0" err="1" smtClean="0">
                <a:latin typeface="Constantia" pitchFamily="18" charset="0"/>
              </a:rPr>
              <a:t>ami</a:t>
            </a:r>
            <a:r>
              <a:rPr lang="en-US" sz="3600" i="1" dirty="0" smtClean="0">
                <a:latin typeface="Constantia" pitchFamily="18" charset="0"/>
              </a:rPr>
              <a:t> </a:t>
            </a:r>
            <a:r>
              <a:rPr lang="en-US" sz="3600" i="1" dirty="0" err="1" smtClean="0">
                <a:latin typeface="Constantia" pitchFamily="18" charset="0"/>
              </a:rPr>
              <a:t>dari</a:t>
            </a:r>
            <a:r>
              <a:rPr lang="en-US" sz="3600" i="1" dirty="0" smtClean="0">
                <a:latin typeface="Constantia" pitchFamily="18" charset="0"/>
              </a:rPr>
              <a:t> </a:t>
            </a:r>
            <a:r>
              <a:rPr lang="en-US" sz="3600" i="1" dirty="0" err="1" smtClean="0">
                <a:latin typeface="Constantia" pitchFamily="18" charset="0"/>
              </a:rPr>
              <a:t>sisi</a:t>
            </a:r>
            <a:r>
              <a:rPr lang="en-US" sz="3600" i="1" dirty="0" smtClean="0">
                <a:latin typeface="Constantia" pitchFamily="18" charset="0"/>
              </a:rPr>
              <a:t>-Mu </a:t>
            </a:r>
            <a:r>
              <a:rPr lang="en-US" sz="3600" i="1" dirty="0" err="1" smtClean="0">
                <a:latin typeface="Constantia" pitchFamily="18" charset="0"/>
              </a:rPr>
              <a:t>dan</a:t>
            </a:r>
            <a:r>
              <a:rPr lang="en-US" sz="3600" i="1" dirty="0" smtClean="0">
                <a:latin typeface="Constantia" pitchFamily="18" charset="0"/>
              </a:rPr>
              <a:t> </a:t>
            </a:r>
            <a:r>
              <a:rPr lang="en-US" sz="3600" i="1" dirty="0" err="1" smtClean="0">
                <a:latin typeface="Constantia" pitchFamily="18" charset="0"/>
              </a:rPr>
              <a:t>sempurnakanlah</a:t>
            </a:r>
            <a:r>
              <a:rPr lang="en-US" sz="3600" i="1" dirty="0" smtClean="0">
                <a:latin typeface="Constantia" pitchFamily="18" charset="0"/>
              </a:rPr>
              <a:t> </a:t>
            </a:r>
            <a:r>
              <a:rPr lang="en-US" sz="3600" i="1" dirty="0" err="1" smtClean="0">
                <a:latin typeface="Constantia" pitchFamily="18" charset="0"/>
              </a:rPr>
              <a:t>bagi</a:t>
            </a:r>
            <a:r>
              <a:rPr lang="en-US" sz="3600" i="1" dirty="0" smtClean="0">
                <a:latin typeface="Constantia" pitchFamily="18" charset="0"/>
              </a:rPr>
              <a:t> </a:t>
            </a:r>
            <a:r>
              <a:rPr lang="id-ID" sz="3600" i="1" dirty="0" smtClean="0">
                <a:latin typeface="Constantia" pitchFamily="18" charset="0"/>
              </a:rPr>
              <a:t>k</a:t>
            </a:r>
            <a:r>
              <a:rPr lang="en-US" sz="3600" i="1" dirty="0" err="1" smtClean="0">
                <a:latin typeface="Constantia" pitchFamily="18" charset="0"/>
              </a:rPr>
              <a:t>ami</a:t>
            </a:r>
            <a:r>
              <a:rPr lang="en-US" sz="3600" i="1" dirty="0" smtClean="0">
                <a:latin typeface="Constantia" pitchFamily="18" charset="0"/>
              </a:rPr>
              <a:t> </a:t>
            </a:r>
            <a:r>
              <a:rPr lang="en-US" sz="3600" i="1" dirty="0" err="1" smtClean="0">
                <a:latin typeface="Constantia" pitchFamily="18" charset="0"/>
              </a:rPr>
              <a:t>petunjuk</a:t>
            </a:r>
            <a:r>
              <a:rPr lang="en-US" sz="3600" i="1" dirty="0" smtClean="0">
                <a:latin typeface="Constantia" pitchFamily="18" charset="0"/>
              </a:rPr>
              <a:t> yang </a:t>
            </a:r>
            <a:r>
              <a:rPr lang="id-ID" sz="3600" i="1" dirty="0" smtClean="0">
                <a:latin typeface="Constantia" pitchFamily="18" charset="0"/>
              </a:rPr>
              <a:t>l</a:t>
            </a:r>
            <a:r>
              <a:rPr lang="en-US" sz="3600" i="1" dirty="0" err="1" smtClean="0">
                <a:latin typeface="Constantia" pitchFamily="18" charset="0"/>
              </a:rPr>
              <a:t>urus</a:t>
            </a:r>
            <a:r>
              <a:rPr lang="en-US" sz="3600" i="1" dirty="0" smtClean="0">
                <a:latin typeface="Constantia" pitchFamily="18" charset="0"/>
              </a:rPr>
              <a:t> </a:t>
            </a:r>
            <a:r>
              <a:rPr lang="en-US" sz="3600" i="1" dirty="0" err="1" smtClean="0">
                <a:latin typeface="Constantia" pitchFamily="18" charset="0"/>
              </a:rPr>
              <a:t>dalam</a:t>
            </a:r>
            <a:r>
              <a:rPr lang="en-US" sz="3600" i="1" dirty="0" smtClean="0">
                <a:latin typeface="Constantia" pitchFamily="18" charset="0"/>
              </a:rPr>
              <a:t> </a:t>
            </a:r>
            <a:r>
              <a:rPr lang="en-US" sz="3600" i="1" dirty="0" err="1" smtClean="0">
                <a:latin typeface="Constantia" pitchFamily="18" charset="0"/>
              </a:rPr>
              <a:t>urusan</a:t>
            </a:r>
            <a:r>
              <a:rPr lang="en-US" sz="3600" i="1" dirty="0" smtClean="0">
                <a:latin typeface="Constantia" pitchFamily="18" charset="0"/>
              </a:rPr>
              <a:t> </a:t>
            </a:r>
            <a:r>
              <a:rPr lang="id-ID" sz="3600" i="1" dirty="0" smtClean="0">
                <a:latin typeface="Constantia" pitchFamily="18" charset="0"/>
              </a:rPr>
              <a:t>k</a:t>
            </a:r>
            <a:r>
              <a:rPr lang="en-US" sz="3600" i="1" dirty="0" err="1" smtClean="0">
                <a:latin typeface="Constantia" pitchFamily="18" charset="0"/>
              </a:rPr>
              <a:t>ami</a:t>
            </a:r>
            <a:r>
              <a:rPr lang="en-US" sz="3600" i="1" dirty="0" smtClean="0">
                <a:latin typeface="Constantia" pitchFamily="18" charset="0"/>
              </a:rPr>
              <a:t> (</a:t>
            </a:r>
            <a:r>
              <a:rPr lang="en-US" sz="3600" i="1" dirty="0" err="1" smtClean="0">
                <a:latin typeface="Constantia" pitchFamily="18" charset="0"/>
              </a:rPr>
              <a:t>ini</a:t>
            </a:r>
            <a:r>
              <a:rPr lang="en-US" sz="3600" i="1" dirty="0" smtClean="0">
                <a:latin typeface="Constantia" pitchFamily="18" charset="0"/>
              </a:rPr>
              <a:t>).</a:t>
            </a:r>
            <a:r>
              <a:rPr lang="id-ID" sz="3600" i="1" dirty="0" smtClean="0">
                <a:latin typeface="Constantia" pitchFamily="18" charset="0"/>
              </a:rPr>
              <a:t>”...</a:t>
            </a:r>
            <a:r>
              <a:rPr lang="en-US" sz="3600" i="1" dirty="0" err="1" smtClean="0">
                <a:latin typeface="Constantia" pitchFamily="18" charset="0"/>
              </a:rPr>
              <a:t>Kami</a:t>
            </a:r>
            <a:r>
              <a:rPr lang="en-US" sz="3600" i="1" dirty="0" smtClean="0">
                <a:latin typeface="Constantia" pitchFamily="18" charset="0"/>
              </a:rPr>
              <a:t> </a:t>
            </a:r>
            <a:r>
              <a:rPr lang="en-US" sz="3600" i="1" dirty="0" err="1" smtClean="0">
                <a:latin typeface="Constantia" pitchFamily="18" charset="0"/>
              </a:rPr>
              <a:t>kisahkan</a:t>
            </a:r>
            <a:r>
              <a:rPr lang="en-US" sz="3600" i="1" dirty="0" smtClean="0">
                <a:latin typeface="Constantia" pitchFamily="18" charset="0"/>
              </a:rPr>
              <a:t> </a:t>
            </a:r>
            <a:r>
              <a:rPr lang="en-US" sz="3600" i="1" dirty="0" err="1" smtClean="0">
                <a:latin typeface="Constantia" pitchFamily="18" charset="0"/>
              </a:rPr>
              <a:t>kepadamu</a:t>
            </a:r>
            <a:r>
              <a:rPr lang="en-US" sz="3600" i="1" dirty="0" smtClean="0">
                <a:latin typeface="Constantia" pitchFamily="18" charset="0"/>
              </a:rPr>
              <a:t> (Muhammad) </a:t>
            </a:r>
            <a:r>
              <a:rPr lang="en-US" sz="3600" i="1" dirty="0" err="1" smtClean="0">
                <a:latin typeface="Constantia" pitchFamily="18" charset="0"/>
              </a:rPr>
              <a:t>cerita</a:t>
            </a:r>
            <a:r>
              <a:rPr lang="en-US" sz="3600" i="1" dirty="0" smtClean="0">
                <a:latin typeface="Constantia" pitchFamily="18" charset="0"/>
              </a:rPr>
              <a:t> </a:t>
            </a:r>
            <a:r>
              <a:rPr lang="en-US" sz="3600" i="1" dirty="0" err="1" smtClean="0">
                <a:latin typeface="Constantia" pitchFamily="18" charset="0"/>
              </a:rPr>
              <a:t>ini</a:t>
            </a:r>
            <a:r>
              <a:rPr lang="en-US" sz="3600" i="1" dirty="0" smtClean="0">
                <a:latin typeface="Constantia" pitchFamily="18" charset="0"/>
              </a:rPr>
              <a:t> </a:t>
            </a:r>
            <a:r>
              <a:rPr lang="en-US" sz="3600" i="1" dirty="0" err="1" smtClean="0">
                <a:latin typeface="Constantia" pitchFamily="18" charset="0"/>
              </a:rPr>
              <a:t>dengan</a:t>
            </a:r>
            <a:r>
              <a:rPr lang="en-US" sz="3600" i="1" dirty="0" smtClean="0">
                <a:latin typeface="Constantia" pitchFamily="18" charset="0"/>
              </a:rPr>
              <a:t> </a:t>
            </a:r>
            <a:r>
              <a:rPr lang="en-US" sz="3600" i="1" dirty="0" err="1" smtClean="0">
                <a:latin typeface="Constantia" pitchFamily="18" charset="0"/>
              </a:rPr>
              <a:t>benar</a:t>
            </a:r>
            <a:r>
              <a:rPr lang="en-US" sz="3600" i="1" dirty="0" smtClean="0">
                <a:latin typeface="Constantia" pitchFamily="18" charset="0"/>
              </a:rPr>
              <a:t>. </a:t>
            </a:r>
            <a:r>
              <a:rPr lang="en-US" sz="3600" i="1" dirty="0" err="1" smtClean="0">
                <a:latin typeface="Constantia" pitchFamily="18" charset="0"/>
              </a:rPr>
              <a:t>Sesungguhnya</a:t>
            </a:r>
            <a:r>
              <a:rPr lang="en-US" sz="3600" i="1" dirty="0" smtClean="0">
                <a:latin typeface="Constantia" pitchFamily="18" charset="0"/>
              </a:rPr>
              <a:t> </a:t>
            </a:r>
            <a:r>
              <a:rPr lang="en-US" sz="3600" i="1" dirty="0" err="1" smtClean="0">
                <a:latin typeface="Constantia" pitchFamily="18" charset="0"/>
              </a:rPr>
              <a:t>mereka</a:t>
            </a:r>
            <a:r>
              <a:rPr lang="en-US" sz="3600" i="1" dirty="0" smtClean="0">
                <a:latin typeface="Constantia" pitchFamily="18" charset="0"/>
              </a:rPr>
              <a:t> </a:t>
            </a:r>
            <a:r>
              <a:rPr lang="en-US" sz="3600" i="1" dirty="0" err="1" smtClean="0">
                <a:latin typeface="Constantia" pitchFamily="18" charset="0"/>
              </a:rPr>
              <a:t>adalah</a:t>
            </a:r>
            <a:r>
              <a:rPr lang="en-US" sz="3600" i="1" dirty="0" smtClean="0">
                <a:latin typeface="Constantia" pitchFamily="18" charset="0"/>
              </a:rPr>
              <a:t> </a:t>
            </a:r>
            <a:r>
              <a:rPr lang="en-US" sz="3600" i="1" dirty="0" err="1" smtClean="0">
                <a:latin typeface="Constantia" pitchFamily="18" charset="0"/>
              </a:rPr>
              <a:t>pemuda-pemuda</a:t>
            </a:r>
            <a:r>
              <a:rPr lang="en-US" sz="3600" i="1" dirty="0" smtClean="0">
                <a:latin typeface="Constantia" pitchFamily="18" charset="0"/>
              </a:rPr>
              <a:t> yang </a:t>
            </a:r>
            <a:r>
              <a:rPr lang="en-US" sz="3600" i="1" dirty="0" err="1" smtClean="0">
                <a:latin typeface="Constantia" pitchFamily="18" charset="0"/>
              </a:rPr>
              <a:t>beriman</a:t>
            </a:r>
            <a:r>
              <a:rPr lang="en-US" sz="3600" i="1" dirty="0" smtClean="0">
                <a:latin typeface="Constantia" pitchFamily="18" charset="0"/>
              </a:rPr>
              <a:t> </a:t>
            </a:r>
            <a:r>
              <a:rPr lang="en-US" sz="3600" i="1" dirty="0" err="1" smtClean="0">
                <a:latin typeface="Constantia" pitchFamily="18" charset="0"/>
              </a:rPr>
              <a:t>kepada</a:t>
            </a:r>
            <a:r>
              <a:rPr lang="en-US" sz="3600" i="1" dirty="0" smtClean="0">
                <a:latin typeface="Constantia" pitchFamily="18" charset="0"/>
              </a:rPr>
              <a:t> </a:t>
            </a:r>
            <a:r>
              <a:rPr lang="id-ID" sz="3600" i="1" dirty="0" smtClean="0">
                <a:latin typeface="Constantia" pitchFamily="18" charset="0"/>
              </a:rPr>
              <a:t>Rabb </a:t>
            </a:r>
            <a:r>
              <a:rPr lang="en-US" sz="3600" i="1" dirty="0" err="1" smtClean="0">
                <a:latin typeface="Constantia" pitchFamily="18" charset="0"/>
              </a:rPr>
              <a:t>mereka</a:t>
            </a:r>
            <a:r>
              <a:rPr lang="en-US" sz="3600" i="1" dirty="0" smtClean="0">
                <a:latin typeface="Constantia" pitchFamily="18" charset="0"/>
              </a:rPr>
              <a:t>, </a:t>
            </a:r>
            <a:r>
              <a:rPr lang="en-US" sz="3600" i="1" dirty="0" err="1" smtClean="0">
                <a:latin typeface="Constantia" pitchFamily="18" charset="0"/>
              </a:rPr>
              <a:t>dan</a:t>
            </a:r>
            <a:r>
              <a:rPr lang="en-US" sz="3600" i="1" dirty="0" smtClean="0">
                <a:latin typeface="Constantia" pitchFamily="18" charset="0"/>
              </a:rPr>
              <a:t> </a:t>
            </a:r>
            <a:r>
              <a:rPr lang="en-US" sz="3600" i="1" dirty="0" err="1" smtClean="0">
                <a:latin typeface="Constantia" pitchFamily="18" charset="0"/>
              </a:rPr>
              <a:t>Kami</a:t>
            </a:r>
            <a:r>
              <a:rPr lang="en-US" sz="3600" i="1" dirty="0" smtClean="0">
                <a:latin typeface="Constantia" pitchFamily="18" charset="0"/>
              </a:rPr>
              <a:t> </a:t>
            </a:r>
            <a:r>
              <a:rPr lang="en-US" sz="3600" i="1" dirty="0" err="1" smtClean="0">
                <a:latin typeface="Constantia" pitchFamily="18" charset="0"/>
              </a:rPr>
              <a:t>tambah</a:t>
            </a:r>
            <a:r>
              <a:rPr lang="en-US" sz="3600" i="1" dirty="0" smtClean="0">
                <a:latin typeface="Constantia" pitchFamily="18" charset="0"/>
              </a:rPr>
              <a:t> pula </a:t>
            </a:r>
            <a:r>
              <a:rPr lang="en-US" sz="3600" i="1" dirty="0" err="1" smtClean="0">
                <a:latin typeface="Constantia" pitchFamily="18" charset="0"/>
              </a:rPr>
              <a:t>untuk</a:t>
            </a:r>
            <a:r>
              <a:rPr lang="en-US" sz="3600" i="1" dirty="0" smtClean="0">
                <a:latin typeface="Constantia" pitchFamily="18" charset="0"/>
              </a:rPr>
              <a:t> </a:t>
            </a:r>
            <a:r>
              <a:rPr lang="en-US" sz="3600" i="1" dirty="0" err="1" smtClean="0">
                <a:latin typeface="Constantia" pitchFamily="18" charset="0"/>
              </a:rPr>
              <a:t>mereka</a:t>
            </a:r>
            <a:r>
              <a:rPr lang="en-US" sz="3600" i="1" dirty="0" smtClean="0">
                <a:latin typeface="Constantia" pitchFamily="18" charset="0"/>
              </a:rPr>
              <a:t> </a:t>
            </a:r>
            <a:r>
              <a:rPr lang="en-US" sz="3600" i="1" dirty="0" err="1" smtClean="0">
                <a:latin typeface="Constantia" pitchFamily="18" charset="0"/>
              </a:rPr>
              <a:t>petunjuk</a:t>
            </a:r>
            <a:r>
              <a:rPr lang="en-US" sz="3600" i="1" dirty="0" smtClean="0">
                <a:latin typeface="Constantia" pitchFamily="18" charset="0"/>
              </a:rPr>
              <a:t>.</a:t>
            </a:r>
            <a:r>
              <a:rPr lang="id-ID" sz="3600" i="1" dirty="0" smtClean="0">
                <a:latin typeface="Constantia" pitchFamily="18" charset="0"/>
              </a:rPr>
              <a:t>”</a:t>
            </a:r>
            <a:r>
              <a:rPr lang="id-ID" sz="3600" dirty="0" smtClean="0">
                <a:latin typeface="Constantia" pitchFamily="18" charset="0"/>
              </a:rPr>
              <a:t> </a:t>
            </a:r>
            <a:r>
              <a:rPr lang="id-ID" sz="3200" b="1" dirty="0" smtClean="0">
                <a:latin typeface="Constantia" pitchFamily="18" charset="0"/>
              </a:rPr>
              <a:t>(QS. al-Kahfi [18]: 10-13)</a:t>
            </a:r>
            <a:endParaRPr lang="id-ID" sz="3200" b="1" i="1" dirty="0" smtClean="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1023258" y="152400"/>
            <a:ext cx="8098808" cy="713096"/>
          </a:xfrm>
        </p:spPr>
        <p:txBody>
          <a:bodyPr>
            <a:noAutofit/>
          </a:bodyPr>
          <a:lstStyle/>
          <a:p>
            <a:pPr marL="442913" indent="-442913">
              <a:buFont typeface="Wingdings" pitchFamily="2" charset="2"/>
              <a:buChar char="q"/>
              <a:defRPr/>
            </a:pPr>
            <a:r>
              <a:rPr lang="id-ID" sz="2400" dirty="0" smtClean="0">
                <a:latin typeface="Constantia" pitchFamily="18" charset="0"/>
              </a:rPr>
              <a:t>Dalam Hadits, term pemuda diistilahkan dengan </a:t>
            </a:r>
            <a:r>
              <a:rPr lang="id-ID" sz="2400" i="1" dirty="0" smtClean="0">
                <a:latin typeface="Constantia" pitchFamily="18" charset="0"/>
              </a:rPr>
              <a:t>syābb</a:t>
            </a:r>
            <a:r>
              <a:rPr lang="id-ID" sz="2400" dirty="0" smtClean="0">
                <a:latin typeface="Constantia" pitchFamily="18" charset="0"/>
              </a:rPr>
              <a:t>.</a:t>
            </a:r>
          </a:p>
          <a:p>
            <a:pPr marL="442913" indent="369888">
              <a:buNone/>
              <a:defRPr/>
            </a:pPr>
            <a:r>
              <a:rPr lang="id-ID" sz="2400" dirty="0" smtClean="0">
                <a:latin typeface="Constantia" pitchFamily="18" charset="0"/>
              </a:rPr>
              <a:t>Antara lain Rasulullah      bersabda:</a:t>
            </a:r>
          </a:p>
        </p:txBody>
      </p:sp>
      <p:sp>
        <p:nvSpPr>
          <p:cNvPr id="4100" name="WordArt 2"/>
          <p:cNvSpPr>
            <a:spLocks noChangeArrowheads="1" noChangeShapeType="1" noTextEdit="1"/>
          </p:cNvSpPr>
          <p:nvPr/>
        </p:nvSpPr>
        <p:spPr bwMode="auto">
          <a:xfrm>
            <a:off x="5943600" y="1447800"/>
            <a:ext cx="304800" cy="304800"/>
          </a:xfrm>
          <a:prstGeom prst="rect">
            <a:avLst/>
          </a:prstGeom>
        </p:spPr>
        <p:txBody>
          <a:bodyPr wrap="none" fromWordArt="1">
            <a:prstTxWarp prst="textPlain">
              <a:avLst>
                <a:gd name="adj" fmla="val 50000"/>
              </a:avLst>
            </a:prstTxWarp>
          </a:bodyPr>
          <a:lstStyle/>
          <a:p>
            <a:pPr algn="ctr"/>
            <a:endParaRPr lang="en-US" sz="800" kern="10">
              <a:ln w="9525">
                <a:noFill/>
                <a:round/>
                <a:headEnd/>
                <a:tailEnd/>
              </a:ln>
              <a:solidFill>
                <a:srgbClr val="000000"/>
              </a:solidFill>
              <a:latin typeface="Islamic_"/>
            </a:endParaRPr>
          </a:p>
        </p:txBody>
      </p:sp>
      <p:sp>
        <p:nvSpPr>
          <p:cNvPr id="11" name="WordArt 2"/>
          <p:cNvSpPr>
            <a:spLocks noChangeArrowheads="1" noChangeShapeType="1" noTextEdit="1"/>
          </p:cNvSpPr>
          <p:nvPr/>
        </p:nvSpPr>
        <p:spPr bwMode="auto">
          <a:xfrm>
            <a:off x="4615548" y="486228"/>
            <a:ext cx="304800" cy="304800"/>
          </a:xfrm>
          <a:prstGeom prst="rect">
            <a:avLst/>
          </a:prstGeom>
        </p:spPr>
        <p:txBody>
          <a:bodyPr wrap="none" fromWordArt="1">
            <a:prstTxWarp prst="textPlain">
              <a:avLst>
                <a:gd name="adj" fmla="val 50000"/>
              </a:avLst>
            </a:prstTxWarp>
          </a:bodyPr>
          <a:lstStyle/>
          <a:p>
            <a:pPr algn="ctr"/>
            <a:r>
              <a:rPr lang="en-US" sz="800" kern="10" dirty="0">
                <a:ln w="9525">
                  <a:noFill/>
                  <a:round/>
                  <a:headEnd/>
                  <a:tailEnd/>
                </a:ln>
                <a:solidFill>
                  <a:srgbClr val="000000"/>
                </a:solidFill>
                <a:latin typeface="Islamic_"/>
              </a:rPr>
              <a:t>n</a:t>
            </a:r>
          </a:p>
        </p:txBody>
      </p:sp>
      <p:sp>
        <p:nvSpPr>
          <p:cNvPr id="6" name="Rectangle 5"/>
          <p:cNvSpPr/>
          <p:nvPr/>
        </p:nvSpPr>
        <p:spPr>
          <a:xfrm>
            <a:off x="1066800" y="1082457"/>
            <a:ext cx="7848600" cy="3108543"/>
          </a:xfrm>
          <a:prstGeom prst="rect">
            <a:avLst/>
          </a:prstGeom>
        </p:spPr>
        <p:txBody>
          <a:bodyPr wrap="square">
            <a:spAutoFit/>
          </a:bodyPr>
          <a:lstStyle/>
          <a:p>
            <a:pPr marL="87313" indent="-4763" algn="r" rtl="1">
              <a:buNone/>
            </a:pPr>
            <a:r>
              <a:rPr lang="ar-SA" sz="2800" b="1" dirty="0" smtClean="0">
                <a:latin typeface="Traditional Arabic" pitchFamily="18" charset="-78"/>
                <a:cs typeface="Traditional Arabic" pitchFamily="18" charset="-78"/>
              </a:rPr>
              <a:t>(</a:t>
            </a:r>
            <a:r>
              <a:rPr lang="id-ID" sz="2800" b="1" dirty="0" smtClean="0">
                <a:latin typeface="Traditional Arabic" pitchFamily="18" charset="-78"/>
                <a:cs typeface="Traditional Arabic" pitchFamily="18" charset="-78"/>
              </a:rPr>
              <a:t> )</a:t>
            </a:r>
            <a:r>
              <a:rPr lang="ar-SA" sz="2800" b="1" dirty="0" smtClean="0">
                <a:latin typeface="Traditional Arabic" pitchFamily="18" charset="-78"/>
                <a:cs typeface="Traditional Arabic" pitchFamily="18" charset="-78"/>
              </a:rPr>
              <a:t>سبعة يُظلهم الله يوم لا ظل إلا ظله:</a:t>
            </a:r>
            <a:r>
              <a:rPr lang="id-ID" sz="2800" b="1" dirty="0" smtClean="0">
                <a:latin typeface="Traditional Arabic" pitchFamily="18" charset="-78"/>
                <a:cs typeface="Traditional Arabic" pitchFamily="18" charset="-78"/>
              </a:rPr>
              <a:t> </a:t>
            </a:r>
            <a:r>
              <a:rPr lang="ar-SA" sz="2800" b="1" dirty="0" smtClean="0">
                <a:latin typeface="Traditional Arabic" pitchFamily="18" charset="-78"/>
                <a:cs typeface="Traditional Arabic" pitchFamily="18" charset="-78"/>
              </a:rPr>
              <a:t>...شاب نشأ في عبادة الله...</a:t>
            </a:r>
            <a:r>
              <a:rPr lang="id-ID" sz="2800" b="1" dirty="0" smtClean="0">
                <a:latin typeface="Traditional Arabic" pitchFamily="18" charset="-78"/>
                <a:cs typeface="Traditional Arabic" pitchFamily="18" charset="-78"/>
              </a:rPr>
              <a:t> </a:t>
            </a:r>
            <a:r>
              <a:rPr lang="ar-SA" sz="2800" b="1" dirty="0" smtClean="0">
                <a:latin typeface="Traditional Arabic" pitchFamily="18" charset="-78"/>
                <a:cs typeface="Traditional Arabic" pitchFamily="18" charset="-78"/>
              </a:rPr>
              <a:t>)</a:t>
            </a:r>
            <a:r>
              <a:rPr lang="id-ID" sz="2800" b="1" dirty="0" smtClean="0">
                <a:latin typeface="Traditional Arabic" pitchFamily="18" charset="-78"/>
                <a:cs typeface="Traditional Arabic" pitchFamily="18" charset="-78"/>
              </a:rPr>
              <a:t>(</a:t>
            </a:r>
            <a:r>
              <a:rPr lang="ar-SA" sz="2800" b="1" dirty="0" smtClean="0">
                <a:latin typeface="Traditional Arabic" pitchFamily="18" charset="-78"/>
                <a:cs typeface="Traditional Arabic" pitchFamily="18" charset="-78"/>
              </a:rPr>
              <a:t> </a:t>
            </a:r>
            <a:endParaRPr lang="id-ID" sz="2800" dirty="0" smtClean="0">
              <a:latin typeface="Traditional Arabic" pitchFamily="18" charset="-78"/>
              <a:cs typeface="Traditional Arabic" pitchFamily="18" charset="-78"/>
            </a:endParaRPr>
          </a:p>
          <a:p>
            <a:pPr marL="450850" indent="-1588">
              <a:buNone/>
            </a:pPr>
            <a:r>
              <a:rPr lang="id-ID" sz="2800" i="1" dirty="0" smtClean="0">
                <a:latin typeface="Constantia" pitchFamily="18" charset="0"/>
              </a:rPr>
              <a:t>“Ada tujuh golongan yang akan dinaungi Allah dengan naungan-Nya pada hari yang tidak ada naungan lagi kecuali naungan-Nya, antara lain pemuda yang dibesarkan dalam peribadatan kepada Allah ....”</a:t>
            </a:r>
            <a:r>
              <a:rPr lang="id-ID" sz="2800" dirty="0" smtClean="0">
                <a:latin typeface="Constantia" pitchFamily="18" charset="0"/>
              </a:rPr>
              <a:t> </a:t>
            </a:r>
            <a:r>
              <a:rPr lang="id-ID" sz="2800" b="1" dirty="0" smtClean="0">
                <a:latin typeface="Constantia" pitchFamily="18" charset="0"/>
              </a:rPr>
              <a:t>(HR. al-Bukh</a:t>
            </a:r>
            <a:r>
              <a:rPr lang="id-ID" sz="2800" b="1" dirty="0" smtClean="0">
                <a:latin typeface="Constantia"/>
              </a:rPr>
              <a:t>ā</a:t>
            </a:r>
            <a:r>
              <a:rPr lang="id-ID" sz="2800" b="1" dirty="0" smtClean="0">
                <a:latin typeface="Constantia" pitchFamily="18" charset="0"/>
              </a:rPr>
              <a:t>rī dan Muslim)</a:t>
            </a:r>
            <a:endParaRPr lang="id-ID" sz="2800" dirty="0" smtClean="0">
              <a:latin typeface="Traditional Arabic" pitchFamily="18" charset="-78"/>
              <a:cs typeface="Traditional Arabic" pitchFamily="18" charset="-78"/>
            </a:endParaRPr>
          </a:p>
        </p:txBody>
      </p:sp>
      <p:sp>
        <p:nvSpPr>
          <p:cNvPr id="7" name="Rectangle 6"/>
          <p:cNvSpPr/>
          <p:nvPr/>
        </p:nvSpPr>
        <p:spPr>
          <a:xfrm>
            <a:off x="1219200" y="3962400"/>
            <a:ext cx="7696200" cy="2862322"/>
          </a:xfrm>
          <a:prstGeom prst="rect">
            <a:avLst/>
          </a:prstGeom>
        </p:spPr>
        <p:txBody>
          <a:bodyPr wrap="square">
            <a:spAutoFit/>
          </a:bodyPr>
          <a:lstStyle/>
          <a:p>
            <a:pPr marL="87313" indent="0" algn="r" rtl="1">
              <a:buNone/>
            </a:pPr>
            <a:r>
              <a:rPr lang="ar-SA" sz="3600" b="1" dirty="0" smtClean="0">
                <a:latin typeface="Traditional Arabic" pitchFamily="18" charset="-78"/>
                <a:cs typeface="Traditional Arabic" pitchFamily="18" charset="-78"/>
              </a:rPr>
              <a:t>(</a:t>
            </a:r>
            <a:r>
              <a:rPr lang="id-ID" sz="3600" b="1" dirty="0" smtClean="0">
                <a:latin typeface="Traditional Arabic" pitchFamily="18" charset="-78"/>
                <a:cs typeface="Traditional Arabic" pitchFamily="18" charset="-78"/>
              </a:rPr>
              <a:t> )</a:t>
            </a:r>
            <a:r>
              <a:rPr lang="ar-SA" sz="3600" b="1" dirty="0" smtClean="0">
                <a:latin typeface="Traditional Arabic" pitchFamily="18" charset="-78"/>
                <a:cs typeface="Traditional Arabic" pitchFamily="18" charset="-78"/>
              </a:rPr>
              <a:t>يا معشر الشباب، من استطاع منكم الباءة فليتزوج...</a:t>
            </a:r>
            <a:r>
              <a:rPr lang="id-ID" sz="3600" b="1" dirty="0" smtClean="0">
                <a:latin typeface="Traditional Arabic" pitchFamily="18" charset="-78"/>
                <a:cs typeface="Traditional Arabic" pitchFamily="18" charset="-78"/>
              </a:rPr>
              <a:t> </a:t>
            </a:r>
            <a:r>
              <a:rPr lang="ar-SA" sz="3600" b="1" dirty="0" smtClean="0">
                <a:latin typeface="Traditional Arabic" pitchFamily="18" charset="-78"/>
                <a:cs typeface="Traditional Arabic" pitchFamily="18" charset="-78"/>
              </a:rPr>
              <a:t>)</a:t>
            </a:r>
            <a:r>
              <a:rPr lang="id-ID" sz="3600" b="1" dirty="0" smtClean="0">
                <a:latin typeface="Traditional Arabic" pitchFamily="18" charset="-78"/>
                <a:cs typeface="Traditional Arabic" pitchFamily="18" charset="-78"/>
              </a:rPr>
              <a:t>(</a:t>
            </a:r>
          </a:p>
          <a:p>
            <a:pPr marL="365125" indent="-1588">
              <a:buNone/>
            </a:pPr>
            <a:r>
              <a:rPr lang="id-ID" sz="3600" i="1" dirty="0" smtClean="0">
                <a:latin typeface="Constantia" pitchFamily="18" charset="0"/>
              </a:rPr>
              <a:t>“Wahai para pemuda, </a:t>
            </a:r>
            <a:r>
              <a:rPr lang="en-US" sz="3600" i="1" dirty="0" smtClean="0">
                <a:latin typeface="Constantia" pitchFamily="18" charset="0"/>
              </a:rPr>
              <a:t>siapa di antara kalian yang telah memiliki kemampuan berumah tangga, maka menikahlah...</a:t>
            </a:r>
            <a:r>
              <a:rPr lang="id-ID" sz="3600" i="1" dirty="0" smtClean="0">
                <a:latin typeface="Constantia" pitchFamily="18" charset="0"/>
              </a:rPr>
              <a:t>.”</a:t>
            </a:r>
            <a:r>
              <a:rPr lang="id-ID" sz="3600" dirty="0" smtClean="0">
                <a:latin typeface="Constantia" pitchFamily="18" charset="0"/>
              </a:rPr>
              <a:t> </a:t>
            </a:r>
            <a:r>
              <a:rPr lang="id-ID" sz="3600" b="1" dirty="0" smtClean="0">
                <a:latin typeface="Constantia" pitchFamily="18" charset="0"/>
              </a:rPr>
              <a:t>(HR. Muslim</a:t>
            </a:r>
            <a:r>
              <a:rPr lang="id-ID" sz="2300" b="1" dirty="0" smtClean="0">
                <a:latin typeface="Constantia" pitchFamily="18" charset="0"/>
              </a:rPr>
              <a:t>)</a:t>
            </a:r>
            <a:endParaRPr lang="id-ID" sz="23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1000"/>
                                        <p:tgtEl>
                                          <p:spTgt spid="1024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ox(in)">
                                      <p:cBhvr>
                                        <p:cTn id="10" dur="1000"/>
                                        <p:tgtEl>
                                          <p:spTgt spid="1024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1"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1820882"/>
            <a:ext cx="9144000" cy="3970318"/>
          </a:xfrm>
          <a:prstGeom prst="rect">
            <a:avLst/>
          </a:prstGeom>
        </p:spPr>
        <p:txBody>
          <a:bodyPr wrap="square">
            <a:spAutoFit/>
          </a:bodyPr>
          <a:lstStyle/>
          <a:p>
            <a:pPr marL="93663" indent="-20638" algn="r" rtl="1">
              <a:buNone/>
            </a:pPr>
            <a:r>
              <a:rPr lang="ar-SA" sz="3600" b="1" dirty="0" smtClean="0">
                <a:latin typeface="Traditional Arabic" pitchFamily="18" charset="-78"/>
                <a:cs typeface="Traditional Arabic" pitchFamily="18" charset="-78"/>
              </a:rPr>
              <a:t>(( لا تزول قدما عبد يوم القيامة حتى يسأل عن أربع: ...وعن شبابه فيما أبلاه... ))</a:t>
            </a:r>
            <a:endParaRPr lang="ar-SA" sz="3600" dirty="0" smtClean="0">
              <a:latin typeface="Traditional Arabic" pitchFamily="18" charset="-78"/>
              <a:cs typeface="Traditional Arabic" pitchFamily="18" charset="-78"/>
            </a:endParaRPr>
          </a:p>
          <a:p>
            <a:pPr marL="369888" indent="-20638">
              <a:buNone/>
            </a:pPr>
            <a:r>
              <a:rPr lang="id-ID" sz="3600" i="1" dirty="0" smtClean="0">
                <a:latin typeface="Constantia" pitchFamily="18" charset="0"/>
              </a:rPr>
              <a:t>“</a:t>
            </a:r>
            <a:r>
              <a:rPr lang="en-US" sz="3600" i="1" dirty="0" smtClean="0">
                <a:latin typeface="Constantia" pitchFamily="18" charset="0"/>
              </a:rPr>
              <a:t>Kedua kaki seorang hamba tidak akan ddapat bergeser pada hari kiamat hingga ditanya tentang empat hal, antara lain tentang masa mudanya, untuk apa dikaryakannya...</a:t>
            </a:r>
            <a:r>
              <a:rPr lang="id-ID" sz="3600" i="1" dirty="0" smtClean="0">
                <a:latin typeface="Constantia" pitchFamily="18" charset="0"/>
              </a:rPr>
              <a:t>.”</a:t>
            </a:r>
            <a:r>
              <a:rPr lang="id-ID" sz="3600" dirty="0" smtClean="0">
                <a:latin typeface="Constantia" pitchFamily="18" charset="0"/>
              </a:rPr>
              <a:t> </a:t>
            </a:r>
            <a:r>
              <a:rPr lang="id-ID" sz="3600" b="1" dirty="0" smtClean="0">
                <a:latin typeface="Constantia" pitchFamily="18" charset="0"/>
              </a:rPr>
              <a:t>(HR. Muslim)</a:t>
            </a:r>
            <a:endParaRPr lang="id-ID" sz="36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1023258" y="1371600"/>
            <a:ext cx="8098808" cy="2590800"/>
          </a:xfrm>
        </p:spPr>
        <p:txBody>
          <a:bodyPr>
            <a:normAutofit lnSpcReduction="10000"/>
          </a:bodyPr>
          <a:lstStyle/>
          <a:p>
            <a:pPr marL="442913" indent="-442913">
              <a:buFont typeface="Wingdings" pitchFamily="2" charset="2"/>
              <a:buChar char="q"/>
              <a:defRPr/>
            </a:pPr>
            <a:r>
              <a:rPr lang="id-ID" sz="2800" dirty="0" smtClean="0">
                <a:latin typeface="Constantia" pitchFamily="18" charset="0"/>
              </a:rPr>
              <a:t>Dalam sejarah para Shahabat Nabi     , ditemukan gambaran mengagumkan, sikap menakjubkan dan kepahlawanan mencengangkan dari para Shahabat muda usia.</a:t>
            </a:r>
            <a:r>
              <a:rPr lang="en-US" sz="2800" dirty="0" smtClean="0">
                <a:latin typeface="Constantia" pitchFamily="18" charset="0"/>
              </a:rPr>
              <a:t> </a:t>
            </a:r>
            <a:r>
              <a:rPr lang="id-ID" sz="2800" dirty="0" smtClean="0">
                <a:latin typeface="Constantia" pitchFamily="18" charset="0"/>
              </a:rPr>
              <a:t>Antara lain terjadi pada diri ‘Alī ibn Abī Th</a:t>
            </a:r>
            <a:r>
              <a:rPr lang="id-ID" sz="2800" dirty="0" smtClean="0">
                <a:latin typeface="Constantia"/>
              </a:rPr>
              <a:t>ā</a:t>
            </a:r>
            <a:r>
              <a:rPr lang="id-ID" sz="2800" dirty="0" smtClean="0">
                <a:latin typeface="Constantia" pitchFamily="18" charset="0"/>
              </a:rPr>
              <a:t>lib, Us</a:t>
            </a:r>
            <a:r>
              <a:rPr lang="id-ID" sz="2800" dirty="0" smtClean="0">
                <a:latin typeface="Constantia"/>
              </a:rPr>
              <a:t>ā</a:t>
            </a:r>
            <a:r>
              <a:rPr lang="id-ID" sz="2800" dirty="0" smtClean="0">
                <a:latin typeface="Constantia" pitchFamily="18" charset="0"/>
              </a:rPr>
              <a:t>mah ibn Zaid dan ‘Att</a:t>
            </a:r>
            <a:r>
              <a:rPr lang="id-ID" sz="2800" dirty="0" smtClean="0">
                <a:latin typeface="Constantia"/>
              </a:rPr>
              <a:t>ā</a:t>
            </a:r>
            <a:r>
              <a:rPr lang="id-ID" sz="2800" dirty="0" smtClean="0">
                <a:latin typeface="Constantia" pitchFamily="18" charset="0"/>
              </a:rPr>
              <a:t>b ibn Asīd.</a:t>
            </a:r>
          </a:p>
          <a:p>
            <a:pPr marL="177800" indent="0" eaLnBrk="1" hangingPunct="1">
              <a:lnSpc>
                <a:spcPct val="80000"/>
              </a:lnSpc>
              <a:buFont typeface="Wingdings" pitchFamily="2" charset="2"/>
              <a:buNone/>
              <a:defRPr/>
            </a:pPr>
            <a:endParaRPr lang="id-ID" sz="2400" b="1" dirty="0" smtClean="0"/>
          </a:p>
          <a:p>
            <a:pPr eaLnBrk="1" hangingPunct="1">
              <a:lnSpc>
                <a:spcPct val="80000"/>
              </a:lnSpc>
              <a:buFont typeface="Wingdings" pitchFamily="2" charset="2"/>
              <a:buNone/>
              <a:defRPr/>
            </a:pPr>
            <a:endParaRPr lang="id-ID" sz="2400" dirty="0" smtClean="0">
              <a:latin typeface="Traditional Arabic" pitchFamily="18" charset="-78"/>
              <a:cs typeface="Traditional Arabic" pitchFamily="18" charset="-78"/>
            </a:endParaRPr>
          </a:p>
          <a:p>
            <a:pPr eaLnBrk="1" hangingPunct="1">
              <a:lnSpc>
                <a:spcPct val="80000"/>
              </a:lnSpc>
              <a:buFont typeface="Wingdings" pitchFamily="2" charset="2"/>
              <a:buNone/>
              <a:defRPr/>
            </a:pPr>
            <a:endParaRPr lang="en-US" sz="2800" dirty="0" smtClean="0">
              <a:latin typeface="Traditional Arabic" pitchFamily="18" charset="-78"/>
              <a:cs typeface="Traditional Arabic" pitchFamily="18" charset="-78"/>
            </a:endParaRPr>
          </a:p>
        </p:txBody>
      </p:sp>
      <p:sp>
        <p:nvSpPr>
          <p:cNvPr id="9" name="Rectangle 8"/>
          <p:cNvSpPr/>
          <p:nvPr/>
        </p:nvSpPr>
        <p:spPr>
          <a:xfrm>
            <a:off x="990600" y="3855888"/>
            <a:ext cx="8153400" cy="1815882"/>
          </a:xfrm>
          <a:prstGeom prst="rect">
            <a:avLst/>
          </a:prstGeom>
        </p:spPr>
        <p:txBody>
          <a:bodyPr wrap="square">
            <a:spAutoFit/>
          </a:bodyPr>
          <a:lstStyle/>
          <a:p>
            <a:pPr marL="442913" indent="-442913">
              <a:buFont typeface="Wingdings" pitchFamily="2" charset="2"/>
              <a:buChar char="q"/>
              <a:defRPr/>
            </a:pPr>
            <a:r>
              <a:rPr lang="id-ID" sz="2800" dirty="0" smtClean="0">
                <a:latin typeface="Constantia" pitchFamily="18" charset="0"/>
              </a:rPr>
              <a:t>Dalam catatan panjang sejarah Islam, kiprah para pemuda Muslim juga begitu mengagumkan.</a:t>
            </a:r>
            <a:r>
              <a:rPr lang="en-US" sz="2800" dirty="0" smtClean="0">
                <a:latin typeface="Constantia" pitchFamily="18" charset="0"/>
              </a:rPr>
              <a:t> </a:t>
            </a:r>
            <a:r>
              <a:rPr lang="id-ID" sz="2800" dirty="0" smtClean="0">
                <a:latin typeface="Constantia" pitchFamily="18" charset="0"/>
              </a:rPr>
              <a:t>Antara lain terjadi pada diri Mu</a:t>
            </a:r>
            <a:r>
              <a:rPr lang="id-ID" sz="2800" u="sng" dirty="0" smtClean="0">
                <a:latin typeface="Constantia" pitchFamily="18" charset="0"/>
              </a:rPr>
              <a:t>h</a:t>
            </a:r>
            <a:r>
              <a:rPr lang="id-ID" sz="2800" dirty="0" smtClean="0">
                <a:latin typeface="Constantia" pitchFamily="18" charset="0"/>
              </a:rPr>
              <a:t>ammad al-F</a:t>
            </a:r>
            <a:r>
              <a:rPr lang="id-ID" sz="2800" dirty="0" smtClean="0">
                <a:latin typeface="Constantia"/>
              </a:rPr>
              <a:t>ā</a:t>
            </a:r>
            <a:r>
              <a:rPr lang="id-ID" sz="2800" dirty="0" smtClean="0">
                <a:latin typeface="Constantia" pitchFamily="18" charset="0"/>
              </a:rPr>
              <a:t>ti</a:t>
            </a:r>
            <a:r>
              <a:rPr lang="id-ID" sz="2800" u="sng" dirty="0" smtClean="0">
                <a:latin typeface="Constantia" pitchFamily="18" charset="0"/>
              </a:rPr>
              <a:t>h</a:t>
            </a:r>
            <a:r>
              <a:rPr lang="id-ID" sz="2800" dirty="0" smtClean="0">
                <a:latin typeface="Constantia" pitchFamily="18" charset="0"/>
              </a:rPr>
              <a:t>    .</a:t>
            </a:r>
          </a:p>
        </p:txBody>
      </p:sp>
      <p:sp>
        <p:nvSpPr>
          <p:cNvPr id="6" name="Rectangle 5"/>
          <p:cNvSpPr/>
          <p:nvPr/>
        </p:nvSpPr>
        <p:spPr>
          <a:xfrm>
            <a:off x="1524000" y="152400"/>
            <a:ext cx="7086600" cy="1077218"/>
          </a:xfrm>
          <a:prstGeom prst="rect">
            <a:avLst/>
          </a:prstGeom>
        </p:spPr>
        <p:txBody>
          <a:bodyPr wrap="square">
            <a:spAutoFit/>
          </a:bodyPr>
          <a:lstStyle/>
          <a:p>
            <a:pPr algn="ctr"/>
            <a:r>
              <a:rPr lang="id-ID" sz="3200" dirty="0" smtClean="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t>SELAYANG PANDANG </a:t>
            </a:r>
          </a:p>
          <a:p>
            <a:pPr algn="ctr"/>
            <a:r>
              <a:rPr lang="id-ID" sz="3200" dirty="0" smtClean="0">
                <a:solidFill>
                  <a:srgbClr val="0070C0"/>
                </a:solidFill>
                <a:effectLst>
                  <a:outerShdw blurRad="50000" dist="30000" dir="5400000" algn="tl" rotWithShape="0">
                    <a:srgbClr val="000000">
                      <a:alpha val="30000"/>
                    </a:srgbClr>
                  </a:outerShdw>
                  <a:reflection blurRad="6350" stA="50000" endA="300" endPos="50000" dist="60007" dir="5400000" sy="-100000" algn="bl" rotWithShape="0"/>
                </a:effectLst>
                <a:latin typeface="Rockwell Extra Bold" pitchFamily="18" charset="0"/>
              </a:rPr>
              <a:t>KIPRAH PEMUDA</a:t>
            </a:r>
            <a:endParaRPr lang="id-ID" sz="3200" dirty="0">
              <a:solidFill>
                <a:srgbClr val="0070C0"/>
              </a:solidFill>
            </a:endParaRPr>
          </a:p>
        </p:txBody>
      </p:sp>
      <p:sp>
        <p:nvSpPr>
          <p:cNvPr id="10" name="Rectangle 9"/>
          <p:cNvSpPr/>
          <p:nvPr/>
        </p:nvSpPr>
        <p:spPr>
          <a:xfrm>
            <a:off x="990600" y="5473005"/>
            <a:ext cx="7924800" cy="1384995"/>
          </a:xfrm>
          <a:prstGeom prst="rect">
            <a:avLst/>
          </a:prstGeom>
        </p:spPr>
        <p:txBody>
          <a:bodyPr wrap="square">
            <a:spAutoFit/>
          </a:bodyPr>
          <a:lstStyle/>
          <a:p>
            <a:pPr marL="442913" indent="-442913">
              <a:buFont typeface="Wingdings" pitchFamily="2" charset="2"/>
              <a:buChar char="q"/>
              <a:defRPr/>
            </a:pPr>
            <a:r>
              <a:rPr lang="id-ID" sz="2800" dirty="0" smtClean="0">
                <a:latin typeface="Constantia" pitchFamily="18" charset="0"/>
              </a:rPr>
              <a:t>Dalam sejarah umat manusia secara global, pemuda memiliki banyak peran, baik dalam kebaikan maupun keburukan.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1200" fill="hold">
                                          <p:stCondLst>
                                            <p:cond delay="0"/>
                                          </p:stCondLst>
                                        </p:cTn>
                                        <p:tgtEl>
                                          <p:spTgt spid="6"/>
                                        </p:tgtEl>
                                        <p:attrNameLst>
                                          <p:attrName>ppt_x</p:attrName>
                                        </p:attrNameLst>
                                      </p:cBhvr>
                                    </p:anim>
                                    <p:anim from="0" to="-1.0" calcmode="lin" valueType="num">
                                      <p:cBhvr>
                                        <p:cTn id="8" dur="400" decel="50000" autoRev="1" fill="hold">
                                          <p:stCondLst>
                                            <p:cond delay="1200"/>
                                          </p:stCondLst>
                                        </p:cTn>
                                        <p:tgtEl>
                                          <p:spTgt spid="6"/>
                                        </p:tgtEl>
                                        <p:attrNameLst>
                                          <p:attrName>xshear</p:attrName>
                                        </p:attrNameLst>
                                      </p:cBhvr>
                                    </p:anim>
                                    <p:animScale>
                                      <p:cBhvr>
                                        <p:cTn id="9" dur="400" decel="100000" autoRev="1" fill="hold">
                                          <p:stCondLst>
                                            <p:cond delay="1200"/>
                                          </p:stCondLst>
                                        </p:cTn>
                                        <p:tgtEl>
                                          <p:spTgt spid="6"/>
                                        </p:tgtEl>
                                      </p:cBhvr>
                                      <p:from x="100000" y="100000"/>
                                      <p:to x="80000" y="100000"/>
                                    </p:animScale>
                                    <p:anim by="(#ppt_h/3+#ppt_w*0.1)" calcmode="lin" valueType="num">
                                      <p:cBhvr additive="sum">
                                        <p:cTn id="10" dur="400" decel="100000" autoRev="1" fill="hold">
                                          <p:stCondLst>
                                            <p:cond delay="12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9"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495300" y="1371600"/>
            <a:ext cx="8153400" cy="4114800"/>
          </a:xfrm>
        </p:spPr>
        <p:txBody>
          <a:bodyPr/>
          <a:lstStyle/>
          <a:p>
            <a:pPr marL="363538" indent="12700">
              <a:buFont typeface="Wingdings" pitchFamily="2" charset="2"/>
              <a:buNone/>
              <a:tabLst>
                <a:tab pos="363538" algn="l"/>
              </a:tabLst>
              <a:defRPr/>
            </a:pPr>
            <a:r>
              <a:rPr lang="id-ID" sz="2400" dirty="0" smtClean="0"/>
              <a:t>Antara lain</a:t>
            </a:r>
            <a:r>
              <a:rPr lang="en-US" sz="2400" dirty="0" smtClean="0"/>
              <a:t>:</a:t>
            </a:r>
            <a:endParaRPr lang="id-ID" sz="2400" dirty="0" smtClean="0"/>
          </a:p>
          <a:p>
            <a:pPr marL="457200" indent="-457200">
              <a:spcBef>
                <a:spcPts val="1800"/>
              </a:spcBef>
              <a:buFont typeface="+mj-lt"/>
              <a:buAutoNum type="arabicPeriod"/>
              <a:defRPr/>
            </a:pPr>
            <a:r>
              <a:rPr lang="id-ID" sz="2400" dirty="0" smtClean="0"/>
              <a:t>Beriman dan berilmu.</a:t>
            </a:r>
          </a:p>
          <a:p>
            <a:pPr marL="457200" indent="-457200">
              <a:spcBef>
                <a:spcPts val="1200"/>
              </a:spcBef>
              <a:buFont typeface="+mj-lt"/>
              <a:buAutoNum type="arabicPeriod"/>
              <a:defRPr/>
            </a:pPr>
            <a:r>
              <a:rPr lang="en-US" sz="2400" dirty="0" smtClean="0"/>
              <a:t>B</a:t>
            </a:r>
            <a:r>
              <a:rPr lang="id-ID" sz="2400" dirty="0" smtClean="0"/>
              <a:t>eramal shaleh dan beribadah.</a:t>
            </a:r>
          </a:p>
          <a:p>
            <a:pPr marL="457200" indent="-457200">
              <a:spcBef>
                <a:spcPts val="1200"/>
              </a:spcBef>
              <a:buFont typeface="+mj-lt"/>
              <a:buAutoNum type="arabicPeriod"/>
              <a:defRPr/>
            </a:pPr>
            <a:r>
              <a:rPr lang="id-ID" sz="2400" dirty="0" smtClean="0"/>
              <a:t>Berdakwah di jalan Allah     .</a:t>
            </a:r>
          </a:p>
          <a:p>
            <a:pPr marL="457200" indent="-457200">
              <a:spcBef>
                <a:spcPts val="1200"/>
              </a:spcBef>
              <a:buFont typeface="+mj-lt"/>
              <a:buAutoNum type="arabicPeriod"/>
              <a:defRPr/>
            </a:pPr>
            <a:r>
              <a:rPr lang="id-ID" sz="2400" dirty="0" smtClean="0"/>
              <a:t>Bersabar dalam mengaktualisasikan berbagai kewajiban.</a:t>
            </a:r>
          </a:p>
          <a:p>
            <a:pPr marL="457200" indent="-12700">
              <a:spcBef>
                <a:spcPts val="1200"/>
              </a:spcBef>
              <a:buNone/>
              <a:defRPr/>
            </a:pPr>
            <a:endParaRPr lang="id-ID" sz="2400" dirty="0" smtClean="0">
              <a:solidFill>
                <a:srgbClr val="FF0000"/>
              </a:solidFill>
            </a:endParaRPr>
          </a:p>
          <a:p>
            <a:pPr marL="457200" indent="-12700">
              <a:spcBef>
                <a:spcPts val="1200"/>
              </a:spcBef>
              <a:buNone/>
              <a:defRPr/>
            </a:pPr>
            <a:r>
              <a:rPr lang="id-ID" sz="2400" b="1" dirty="0" smtClean="0"/>
              <a:t>(Lihat dan renungkan: QS. al-’Ashr [103]: 1-3)</a:t>
            </a:r>
          </a:p>
          <a:p>
            <a:pPr marL="177800" indent="0" eaLnBrk="1" hangingPunct="1">
              <a:lnSpc>
                <a:spcPct val="80000"/>
              </a:lnSpc>
              <a:buFont typeface="Wingdings" pitchFamily="2" charset="2"/>
              <a:buNone/>
              <a:defRPr/>
            </a:pPr>
            <a:endParaRPr lang="id-ID" sz="2400" b="1" dirty="0" smtClean="0"/>
          </a:p>
          <a:p>
            <a:pPr eaLnBrk="1" hangingPunct="1">
              <a:lnSpc>
                <a:spcPct val="80000"/>
              </a:lnSpc>
              <a:buFont typeface="Wingdings" pitchFamily="2" charset="2"/>
              <a:buNone/>
              <a:defRPr/>
            </a:pPr>
            <a:endParaRPr lang="id-ID" sz="2400" dirty="0" smtClean="0">
              <a:latin typeface="Traditional Arabic" pitchFamily="18" charset="-78"/>
              <a:cs typeface="Traditional Arabic" pitchFamily="18" charset="-78"/>
            </a:endParaRPr>
          </a:p>
          <a:p>
            <a:pPr eaLnBrk="1" hangingPunct="1">
              <a:lnSpc>
                <a:spcPct val="80000"/>
              </a:lnSpc>
              <a:buFont typeface="Wingdings" pitchFamily="2" charset="2"/>
              <a:buNone/>
              <a:defRPr/>
            </a:pPr>
            <a:endParaRPr lang="en-US" sz="2800" dirty="0" smtClean="0">
              <a:latin typeface="Traditional Arabic" pitchFamily="18" charset="-78"/>
              <a:cs typeface="Traditional Arabic" pitchFamily="18" charset="-78"/>
            </a:endParaRPr>
          </a:p>
        </p:txBody>
      </p:sp>
      <p:sp>
        <p:nvSpPr>
          <p:cNvPr id="5" name="Title 6"/>
          <p:cNvSpPr txBox="1">
            <a:spLocks/>
          </p:cNvSpPr>
          <p:nvPr/>
        </p:nvSpPr>
        <p:spPr>
          <a:xfrm>
            <a:off x="1219200" y="533400"/>
            <a:ext cx="7620000" cy="609600"/>
          </a:xfrm>
          <a:prstGeom prst="rect">
            <a:avLst/>
          </a:prstGeom>
        </p:spPr>
        <p:txBody>
          <a:bodyPr vert="horz" lIns="0" rIns="0" bIns="0"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0" i="0" u="none" strike="noStrike" kern="1200" cap="none" spc="0" normalizeH="0" baseline="0" noProof="0" dirty="0" smtClean="0">
                <a:ln>
                  <a:noFill/>
                </a:ln>
                <a:solidFill>
                  <a:schemeClr val="tx2">
                    <a:lumMod val="75000"/>
                    <a:lumOff val="25000"/>
                  </a:schemeClr>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rPr>
              <a:t>KEWAJIBAN PEMUDA MUSLIM</a:t>
            </a:r>
            <a:endParaRPr kumimoji="0" lang="en-US" sz="3600" b="0" i="0" u="none" strike="noStrike" kern="1200" cap="none" spc="0" normalizeH="0" baseline="0" noProof="0" dirty="0">
              <a:ln>
                <a:noFill/>
              </a:ln>
              <a:solidFill>
                <a:schemeClr val="tx2">
                  <a:lumMod val="75000"/>
                  <a:lumOff val="25000"/>
                </a:schemeClr>
              </a:solidFill>
              <a:effectLst>
                <a:outerShdw blurRad="50000" dist="30000" dir="5400000" algn="tl" rotWithShape="0">
                  <a:srgbClr val="000000">
                    <a:alpha val="30000"/>
                  </a:srgbClr>
                </a:outerShdw>
                <a:reflection blurRad="6350" stA="50000" endA="300" endPos="50000" dist="60007" dir="5400000" sy="-100000" algn="bl" rotWithShape="0"/>
              </a:effectLst>
              <a:uLnTx/>
              <a:uFillTx/>
              <a:latin typeface="Rockwell Extra Bold" pitchFamily="18" charset="0"/>
              <a:ea typeface="+mj-ea"/>
              <a:cs typeface="+mj-cs"/>
            </a:endParaRPr>
          </a:p>
        </p:txBody>
      </p:sp>
      <p:sp>
        <p:nvSpPr>
          <p:cNvPr id="4" name="WordArt 2"/>
          <p:cNvSpPr>
            <a:spLocks noChangeArrowheads="1" noChangeShapeType="1" noTextEdit="1"/>
          </p:cNvSpPr>
          <p:nvPr/>
        </p:nvSpPr>
        <p:spPr bwMode="auto">
          <a:xfrm>
            <a:off x="4343400" y="3048000"/>
            <a:ext cx="304800" cy="304800"/>
          </a:xfrm>
          <a:prstGeom prst="rect">
            <a:avLst/>
          </a:prstGeom>
        </p:spPr>
        <p:txBody>
          <a:bodyPr wrap="none" fromWordArt="1">
            <a:prstTxWarp prst="textPlain">
              <a:avLst>
                <a:gd name="adj" fmla="val 50000"/>
              </a:avLst>
            </a:prstTxWarp>
          </a:bodyPr>
          <a:lstStyle/>
          <a:p>
            <a:pPr algn="ctr"/>
            <a:r>
              <a:rPr lang="en-US" sz="800" kern="10" dirty="0">
                <a:ln w="9525">
                  <a:noFill/>
                  <a:round/>
                  <a:headEnd/>
                  <a:tailEnd/>
                </a:ln>
                <a:solidFill>
                  <a:srgbClr val="000000"/>
                </a:solidFill>
                <a:latin typeface="Islamic_"/>
              </a:rPr>
              <a: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box(in)">
                                      <p:cBhvr>
                                        <p:cTn id="15" dur="1000"/>
                                        <p:tgtEl>
                                          <p:spTgt spid="102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3">
                                            <p:txEl>
                                              <p:pRg st="1" end="1"/>
                                            </p:txEl>
                                          </p:spTgt>
                                        </p:tgtEl>
                                        <p:attrNameLst>
                                          <p:attrName>style.visibility</p:attrName>
                                        </p:attrNameLst>
                                      </p:cBhvr>
                                      <p:to>
                                        <p:strVal val="visible"/>
                                      </p:to>
                                    </p:set>
                                    <p:animEffect transition="in" filter="box(in)">
                                      <p:cBhvr>
                                        <p:cTn id="20" dur="1000"/>
                                        <p:tgtEl>
                                          <p:spTgt spid="1024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Effect transition="in" filter="box(in)">
                                      <p:cBhvr>
                                        <p:cTn id="25" dur="1000"/>
                                        <p:tgtEl>
                                          <p:spTgt spid="1024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Effect transition="in" filter="box(in)">
                                      <p:cBhvr>
                                        <p:cTn id="30" dur="1000"/>
                                        <p:tgtEl>
                                          <p:spTgt spid="10243">
                                            <p:txEl>
                                              <p:pRg st="3" end="3"/>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243">
                                            <p:txEl>
                                              <p:pRg st="4" end="4"/>
                                            </p:txEl>
                                          </p:spTgt>
                                        </p:tgtEl>
                                        <p:attrNameLst>
                                          <p:attrName>style.visibility</p:attrName>
                                        </p:attrNameLst>
                                      </p:cBhvr>
                                      <p:to>
                                        <p:strVal val="visible"/>
                                      </p:to>
                                    </p:set>
                                    <p:animEffect transition="in" filter="box(in)">
                                      <p:cBhvr>
                                        <p:cTn id="38" dur="1000"/>
                                        <p:tgtEl>
                                          <p:spTgt spid="1024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Effect transition="in" filter="box(in)">
                                      <p:cBhvr>
                                        <p:cTn id="43"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5"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TotalTime>
  <Words>899</Words>
  <Application>Microsoft Office PowerPoint</Application>
  <PresentationFormat>On-screen Show (4:3)</PresentationFormat>
  <Paragraphs>74</Paragraphs>
  <Slides>12</Slides>
  <Notes>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Solstice</vt:lpstr>
      <vt:lpstr>Flow</vt:lpstr>
      <vt:lpstr>1_Flow</vt:lpstr>
      <vt:lpstr>PERAN PEMUDA dalam Membentukan Peradaban Islam</vt:lpstr>
      <vt:lpstr> SEMINAR MAHASISWA/I</vt:lpstr>
      <vt:lpstr>TERMINOLOGI PEMUDA</vt:lpstr>
      <vt:lpstr>PERHATIAN ISLAM  TERHADAP PEMUDA</vt:lpstr>
      <vt:lpstr>Slide 5</vt:lpstr>
      <vt:lpstr>Slide 6</vt:lpstr>
      <vt:lpstr>Slide 7</vt:lpstr>
      <vt:lpstr>Slide 8</vt:lpstr>
      <vt:lpstr>Slide 9</vt:lpstr>
      <vt:lpstr>Slide 10</vt:lpstr>
      <vt:lpstr>Slide 11</vt:lpstr>
      <vt:lpstr>EPILOG</vt:lpstr>
    </vt:vector>
  </TitlesOfParts>
  <Company>HASMI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TEMPLATE</dc:title>
  <dc:creator>HAMDAN</dc:creator>
  <cp:lastModifiedBy>acer</cp:lastModifiedBy>
  <cp:revision>209</cp:revision>
  <dcterms:created xsi:type="dcterms:W3CDTF">2010-06-28T06:37:48Z</dcterms:created>
  <dcterms:modified xsi:type="dcterms:W3CDTF">2013-10-30T04:36:30Z</dcterms:modified>
</cp:coreProperties>
</file>