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6" r:id="rId2"/>
    <p:sldId id="260" r:id="rId3"/>
    <p:sldId id="267" r:id="rId4"/>
    <p:sldId id="268" r:id="rId5"/>
    <p:sldId id="276" r:id="rId6"/>
    <p:sldId id="277" r:id="rId7"/>
    <p:sldId id="278" r:id="rId8"/>
    <p:sldId id="279" r:id="rId9"/>
    <p:sldId id="280" r:id="rId10"/>
    <p:sldId id="269" r:id="rId11"/>
    <p:sldId id="272" r:id="rId12"/>
    <p:sldId id="273" r:id="rId13"/>
    <p:sldId id="274" r:id="rId14"/>
    <p:sldId id="257" r:id="rId15"/>
    <p:sldId id="258" r:id="rId16"/>
    <p:sldId id="259" r:id="rId17"/>
    <p:sldId id="261" r:id="rId18"/>
    <p:sldId id="262" r:id="rId19"/>
    <p:sldId id="263" r:id="rId20"/>
    <p:sldId id="264" r:id="rId21"/>
    <p:sldId id="265" r:id="rId22"/>
    <p:sldId id="270" r:id="rId23"/>
    <p:sldId id="271" r:id="rId24"/>
    <p:sldId id="275" r:id="rId2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E9155EA-8E74-4D3D-9E39-5F0FD891459E}" type="datetimeFigureOut">
              <a:rPr lang="id-ID" smtClean="0"/>
              <a:pPr/>
              <a:t>13/10/2013</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5C8D887-8CA4-4068-B327-C0EFE9AC7669}"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E9155EA-8E74-4D3D-9E39-5F0FD891459E}" type="datetimeFigureOut">
              <a:rPr lang="id-ID" smtClean="0"/>
              <a:pPr/>
              <a:t>13/10/2013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25C8D887-8CA4-4068-B327-C0EFE9AC7669}"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E9155EA-8E74-4D3D-9E39-5F0FD891459E}" type="datetimeFigureOut">
              <a:rPr lang="id-ID" smtClean="0"/>
              <a:pPr/>
              <a:t>13/10/2013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25C8D887-8CA4-4068-B327-C0EFE9AC7669}"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E9155EA-8E74-4D3D-9E39-5F0FD891459E}" type="datetimeFigureOut">
              <a:rPr lang="id-ID" smtClean="0"/>
              <a:pPr/>
              <a:t>13/10/2013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25C8D887-8CA4-4068-B327-C0EFE9AC7669}" type="slidenum">
              <a:rPr lang="id-ID" smtClean="0"/>
              <a:pPr/>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E9155EA-8E74-4D3D-9E39-5F0FD891459E}" type="datetimeFigureOut">
              <a:rPr lang="id-ID" smtClean="0"/>
              <a:pPr/>
              <a:t>13/10/2013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25C8D887-8CA4-4068-B327-C0EFE9AC7669}" type="slidenum">
              <a:rPr lang="id-ID" smtClean="0"/>
              <a:pPr/>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E9155EA-8E74-4D3D-9E39-5F0FD891459E}" type="datetimeFigureOut">
              <a:rPr lang="id-ID" smtClean="0"/>
              <a:pPr/>
              <a:t>13/10/2013</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25C8D887-8CA4-4068-B327-C0EFE9AC7669}" type="slidenum">
              <a:rPr lang="id-ID" smtClean="0"/>
              <a:pPr/>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E9155EA-8E74-4D3D-9E39-5F0FD891459E}" type="datetimeFigureOut">
              <a:rPr lang="id-ID" smtClean="0"/>
              <a:pPr/>
              <a:t>13/10/2013</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25C8D887-8CA4-4068-B327-C0EFE9AC7669}"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E9155EA-8E74-4D3D-9E39-5F0FD891459E}" type="datetimeFigureOut">
              <a:rPr lang="id-ID" smtClean="0"/>
              <a:pPr/>
              <a:t>13/10/2013</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25C8D887-8CA4-4068-B327-C0EFE9AC7669}" type="slidenum">
              <a:rPr lang="id-ID" smtClean="0"/>
              <a:pPr/>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E9155EA-8E74-4D3D-9E39-5F0FD891459E}" type="datetimeFigureOut">
              <a:rPr lang="id-ID" smtClean="0"/>
              <a:pPr/>
              <a:t>13/10/2013</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25C8D887-8CA4-4068-B327-C0EFE9AC7669}"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E9155EA-8E74-4D3D-9E39-5F0FD891459E}" type="datetimeFigureOut">
              <a:rPr lang="id-ID" smtClean="0"/>
              <a:pPr/>
              <a:t>13/10/2013</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25C8D887-8CA4-4068-B327-C0EFE9AC7669}"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E9155EA-8E74-4D3D-9E39-5F0FD891459E}" type="datetimeFigureOut">
              <a:rPr lang="id-ID" smtClean="0"/>
              <a:pPr/>
              <a:t>13/10/2013</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5C8D887-8CA4-4068-B327-C0EFE9AC7669}" type="slidenum">
              <a:rPr lang="id-ID" smtClean="0"/>
              <a:pPr/>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E9155EA-8E74-4D3D-9E39-5F0FD891459E}" type="datetimeFigureOut">
              <a:rPr lang="id-ID" smtClean="0"/>
              <a:pPr/>
              <a:t>13/10/2013</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5C8D887-8CA4-4068-B327-C0EFE9AC7669}"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17.xml"/><Relationship Id="rId1" Type="http://schemas.openxmlformats.org/officeDocument/2006/relationships/slideLayout" Target="../slideLayouts/slideLayout2.xml"/><Relationship Id="rId6" Type="http://schemas.openxmlformats.org/officeDocument/2006/relationships/slide" Target="slide21.xml"/><Relationship Id="rId5" Type="http://schemas.openxmlformats.org/officeDocument/2006/relationships/slide" Target="slide18.xml"/><Relationship Id="rId4" Type="http://schemas.openxmlformats.org/officeDocument/2006/relationships/slide" Target="slide19.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id-ID" sz="5400" dirty="0" smtClean="0"/>
              <a:t>SEMINAR MAHASISWA </a:t>
            </a:r>
          </a:p>
          <a:p>
            <a:pPr algn="ctr">
              <a:buNone/>
            </a:pPr>
            <a:r>
              <a:rPr lang="id-ID" sz="5400" dirty="0" smtClean="0"/>
              <a:t>UNIV. INDONESIA </a:t>
            </a:r>
          </a:p>
          <a:p>
            <a:pPr algn="ctr">
              <a:buNone/>
            </a:pPr>
            <a:endParaRPr lang="id-ID" dirty="0" smtClean="0"/>
          </a:p>
          <a:p>
            <a:pPr algn="ctr">
              <a:buNone/>
            </a:pPr>
            <a:r>
              <a:rPr lang="id-ID" dirty="0" smtClean="0"/>
              <a:t>DEPOK JAWA BARAT</a:t>
            </a:r>
          </a:p>
          <a:p>
            <a:pPr algn="ctr">
              <a:buNone/>
            </a:pPr>
            <a:r>
              <a:rPr lang="id-ID" dirty="0" smtClean="0"/>
              <a:t>13 Oktober 2013</a:t>
            </a:r>
          </a:p>
          <a:p>
            <a:pPr>
              <a:buNone/>
            </a:pPr>
            <a:endParaRPr lang="id-ID" dirty="0" smtClean="0"/>
          </a:p>
          <a:p>
            <a:pPr>
              <a:buNone/>
            </a:pPr>
            <a:endParaRPr lang="id-ID" dirty="0" smtClean="0"/>
          </a:p>
          <a:p>
            <a:endParaRPr lang="id-ID" dirty="0" smtClean="0"/>
          </a:p>
          <a:p>
            <a:endParaRPr lang="id-ID" dirty="0" smtClean="0"/>
          </a:p>
          <a:p>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id-ID" dirty="0" smtClean="0">
                <a:hlinkClick r:id="rId2" action="ppaction://hlinksldjump"/>
              </a:rPr>
              <a:t>Adab merupakan hal terpenting yang tak dapat ditinggalkan oleh seorang pencari/penuntut ilmu</a:t>
            </a:r>
            <a:endParaRPr lang="id-ID" dirty="0" smtClean="0"/>
          </a:p>
          <a:p>
            <a:pPr>
              <a:buNone/>
            </a:pPr>
            <a:endParaRPr lang="id-ID" dirty="0" smtClean="0"/>
          </a:p>
          <a:p>
            <a:pPr>
              <a:buNone/>
            </a:pPr>
            <a:r>
              <a:rPr lang="id-ID" dirty="0" smtClean="0"/>
              <a:t>Adab yang paling utama adalah adab kepada Alloh subhaanahu wa ta’ala.</a:t>
            </a:r>
            <a:endParaRPr lang="id-ID" dirty="0"/>
          </a:p>
        </p:txBody>
      </p:sp>
      <p:sp>
        <p:nvSpPr>
          <p:cNvPr id="3" name="Title 2"/>
          <p:cNvSpPr>
            <a:spLocks noGrp="1"/>
          </p:cNvSpPr>
          <p:nvPr>
            <p:ph type="title"/>
          </p:nvPr>
        </p:nvSpPr>
        <p:spPr/>
        <p:txBody>
          <a:bodyPr/>
          <a:lstStyle/>
          <a:p>
            <a:r>
              <a:rPr lang="id-ID" dirty="0" smtClean="0"/>
              <a:t>Adab:</a:t>
            </a: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id-ID" dirty="0" smtClean="0"/>
          </a:p>
          <a:p>
            <a:pPr algn="r" rtl="1">
              <a:buNone/>
            </a:pPr>
            <a:r>
              <a:rPr lang="id-ID" sz="3600" b="1" dirty="0" smtClean="0"/>
              <a:t>	</a:t>
            </a:r>
            <a:r>
              <a:rPr lang="ar-SA" sz="3600" b="1" dirty="0" smtClean="0"/>
              <a:t>أما المتعلم فينبغي له تقديم طهارة النفس عن رذائل الأخلاق ومذموم الصفات . إذ العلم عبادة القلب .</a:t>
            </a:r>
            <a:endParaRPr lang="id-ID" sz="3600" b="1" dirty="0" smtClean="0"/>
          </a:p>
          <a:p>
            <a:pPr algn="r" rtl="1">
              <a:buNone/>
            </a:pPr>
            <a:r>
              <a:rPr lang="id-ID" sz="3600" b="1" dirty="0" smtClean="0"/>
              <a:t>	</a:t>
            </a:r>
            <a:r>
              <a:rPr lang="ar-SA" sz="3600" b="1" dirty="0" smtClean="0"/>
              <a:t>وينبغى له قطع العلائق الشاغلة، فان الفكرة متى توزعت قصرت عن إدراك الحقائق .</a:t>
            </a:r>
            <a:endParaRPr lang="id-ID" sz="3600" b="1" dirty="0" smtClean="0"/>
          </a:p>
          <a:p>
            <a:pPr algn="r" rtl="1">
              <a:buNone/>
            </a:pPr>
            <a:r>
              <a:rPr lang="id-ID" sz="3600" b="1" dirty="0" smtClean="0"/>
              <a:t>	</a:t>
            </a:r>
            <a:r>
              <a:rPr lang="ar-SA" sz="3600" b="1" dirty="0" smtClean="0"/>
              <a:t>وعلى المتعلم أن يلقى زمامه إلي المعلم اللقاء المريض زمامه إلي الطبيب، فيتواضع له ، ويبالغ فى خدمته .</a:t>
            </a:r>
            <a:endParaRPr lang="id-ID" sz="3600" dirty="0"/>
          </a:p>
        </p:txBody>
      </p:sp>
      <p:sp>
        <p:nvSpPr>
          <p:cNvPr id="3" name="Title 2"/>
          <p:cNvSpPr>
            <a:spLocks noGrp="1"/>
          </p:cNvSpPr>
          <p:nvPr>
            <p:ph type="title"/>
          </p:nvPr>
        </p:nvSpPr>
        <p:spPr/>
        <p:txBody>
          <a:bodyPr/>
          <a:lstStyle/>
          <a:p>
            <a:r>
              <a:rPr lang="id-ID" dirty="0" smtClean="0"/>
              <a:t>Adab:</a:t>
            </a:r>
            <a:endParaRPr lang="id-ID"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buNone/>
            </a:pPr>
            <a:r>
              <a:rPr lang="id-ID" b="1" dirty="0" smtClean="0"/>
              <a:t>	</a:t>
            </a:r>
            <a:r>
              <a:rPr lang="ar-SA" sz="3600" b="1" dirty="0" smtClean="0"/>
              <a:t>قال على رضى الله عنه : إن من حق العالم عليك أن تسلم على القوم عامة، وتخصه بالتحية، وأن تجلس أمامه، ولا تشير عنده بيدك، ولا تغمزن بعينك، ولا تكثر عليه السؤال، ولا تعينه فى الجواب،</a:t>
            </a:r>
            <a:r>
              <a:rPr lang="id-ID" sz="3600" b="1" dirty="0" smtClean="0"/>
              <a:t>.....</a:t>
            </a:r>
            <a:endParaRPr lang="id-ID" sz="3600" dirty="0"/>
          </a:p>
        </p:txBody>
      </p:sp>
      <p:sp>
        <p:nvSpPr>
          <p:cNvPr id="3" name="Title 2"/>
          <p:cNvSpPr>
            <a:spLocks noGrp="1"/>
          </p:cNvSpPr>
          <p:nvPr>
            <p:ph type="title"/>
          </p:nvPr>
        </p:nvSpPr>
        <p:spPr/>
        <p:txBody>
          <a:bodyPr/>
          <a:lstStyle/>
          <a:p>
            <a:r>
              <a:rPr lang="id-ID" dirty="0" smtClean="0"/>
              <a:t>Adab:</a:t>
            </a:r>
            <a:endParaRPr lang="id-ID"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r>
              <a:rPr lang="id-ID" sz="3600" dirty="0" smtClean="0"/>
              <a:t>Apakah selesai penuntutan/pencarian kita akan ilmu dengan sebatas penerimaan ijazah ?</a:t>
            </a:r>
          </a:p>
          <a:p>
            <a:pPr algn="ctr">
              <a:buNone/>
            </a:pPr>
            <a:endParaRPr lang="id-ID" sz="3600" dirty="0" smtClean="0"/>
          </a:p>
          <a:p>
            <a:pPr algn="ctr">
              <a:buNone/>
            </a:pPr>
            <a:r>
              <a:rPr lang="id-ID" sz="3600" dirty="0" smtClean="0"/>
              <a:t>Satu hal yang harus diingat selalu adalah: AMANAH ILMU...</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None/>
            </a:pPr>
            <a:r>
              <a:rPr lang="ar-SA" sz="4000" dirty="0"/>
              <a:t>لا إيمان لمن لا أمانة له ولا دين لمن لا عهد </a:t>
            </a:r>
            <a:r>
              <a:rPr lang="ar-SA" sz="4000" dirty="0" smtClean="0"/>
              <a:t>له</a:t>
            </a:r>
            <a:endParaRPr lang="id-ID" sz="4000" dirty="0" smtClean="0"/>
          </a:p>
          <a:p>
            <a:pPr algn="r" rtl="1">
              <a:buNone/>
            </a:pPr>
            <a:endParaRPr lang="id-ID" sz="4000" dirty="0"/>
          </a:p>
          <a:p>
            <a:pPr algn="just">
              <a:buNone/>
            </a:pPr>
            <a:r>
              <a:rPr lang="en-US" sz="4000" dirty="0"/>
              <a:t>“</a:t>
            </a:r>
            <a:r>
              <a:rPr lang="en-US" sz="4000" i="1" dirty="0" err="1"/>
              <a:t>Tiada</a:t>
            </a:r>
            <a:r>
              <a:rPr lang="en-US" sz="4000" i="1" dirty="0"/>
              <a:t> </a:t>
            </a:r>
            <a:r>
              <a:rPr lang="en-US" sz="4000" i="1" dirty="0" err="1"/>
              <a:t>iman</a:t>
            </a:r>
            <a:r>
              <a:rPr lang="en-US" sz="4000" i="1" dirty="0"/>
              <a:t> </a:t>
            </a:r>
            <a:r>
              <a:rPr lang="en-US" sz="4000" i="1" dirty="0" err="1"/>
              <a:t>pada</a:t>
            </a:r>
            <a:r>
              <a:rPr lang="en-US" sz="4000" i="1" dirty="0"/>
              <a:t> </a:t>
            </a:r>
            <a:r>
              <a:rPr lang="en-US" sz="4000" i="1" dirty="0" err="1"/>
              <a:t>orang</a:t>
            </a:r>
            <a:r>
              <a:rPr lang="en-US" sz="4000" i="1" dirty="0"/>
              <a:t> yang </a:t>
            </a:r>
            <a:r>
              <a:rPr lang="en-US" sz="4000" i="1" dirty="0" err="1"/>
              <a:t>tidak</a:t>
            </a:r>
            <a:r>
              <a:rPr lang="en-US" sz="4000" i="1" dirty="0"/>
              <a:t> </a:t>
            </a:r>
            <a:r>
              <a:rPr lang="en-US" sz="4000" i="1" dirty="0" err="1"/>
              <a:t>menunaikan</a:t>
            </a:r>
            <a:r>
              <a:rPr lang="en-US" sz="4000" i="1" dirty="0"/>
              <a:t> </a:t>
            </a:r>
            <a:r>
              <a:rPr lang="en-US" sz="4000" i="1" dirty="0" err="1"/>
              <a:t>amanah</a:t>
            </a:r>
            <a:r>
              <a:rPr lang="en-US" sz="4000" i="1" dirty="0"/>
              <a:t>; </a:t>
            </a:r>
            <a:r>
              <a:rPr lang="en-US" sz="4000" i="1" dirty="0" err="1"/>
              <a:t>dan</a:t>
            </a:r>
            <a:r>
              <a:rPr lang="en-US" sz="4000" i="1" dirty="0"/>
              <a:t> </a:t>
            </a:r>
            <a:r>
              <a:rPr lang="en-US" sz="4000" i="1" dirty="0" err="1"/>
              <a:t>tiada</a:t>
            </a:r>
            <a:r>
              <a:rPr lang="en-US" sz="4000" i="1" dirty="0"/>
              <a:t> agama </a:t>
            </a:r>
            <a:r>
              <a:rPr lang="en-US" sz="4000" i="1" dirty="0" err="1"/>
              <a:t>pada</a:t>
            </a:r>
            <a:r>
              <a:rPr lang="en-US" sz="4000" i="1" dirty="0"/>
              <a:t> </a:t>
            </a:r>
            <a:r>
              <a:rPr lang="en-US" sz="4000" i="1" dirty="0" err="1"/>
              <a:t>orang</a:t>
            </a:r>
            <a:r>
              <a:rPr lang="en-US" sz="4000" i="1" dirty="0"/>
              <a:t> yang </a:t>
            </a:r>
            <a:r>
              <a:rPr lang="en-US" sz="4000" i="1" dirty="0" err="1"/>
              <a:t>tidak</a:t>
            </a:r>
            <a:r>
              <a:rPr lang="en-US" sz="4000" i="1" dirty="0"/>
              <a:t> </a:t>
            </a:r>
            <a:r>
              <a:rPr lang="en-US" sz="4000" i="1" dirty="0" err="1"/>
              <a:t>menunaikan</a:t>
            </a:r>
            <a:r>
              <a:rPr lang="en-US" sz="4000" i="1" dirty="0"/>
              <a:t> </a:t>
            </a:r>
            <a:r>
              <a:rPr lang="en-US" sz="4000" i="1" dirty="0" err="1"/>
              <a:t>janji</a:t>
            </a:r>
            <a:r>
              <a:rPr lang="en-US" sz="4000" dirty="0"/>
              <a:t>.” (Ahmad </a:t>
            </a:r>
            <a:r>
              <a:rPr lang="en-US" sz="4000" dirty="0" err="1"/>
              <a:t>dan</a:t>
            </a:r>
            <a:r>
              <a:rPr lang="en-US" sz="4000" dirty="0"/>
              <a:t> </a:t>
            </a:r>
            <a:r>
              <a:rPr lang="en-US" sz="4000" dirty="0" err="1"/>
              <a:t>Ibnu</a:t>
            </a:r>
            <a:r>
              <a:rPr lang="en-US" sz="4000" dirty="0"/>
              <a:t> </a:t>
            </a:r>
            <a:r>
              <a:rPr lang="en-US" sz="4000" dirty="0" err="1"/>
              <a:t>Hibban</a:t>
            </a:r>
            <a:r>
              <a:rPr lang="en-US" sz="4000" dirty="0"/>
              <a:t>)</a:t>
            </a:r>
            <a:endParaRPr lang="id-ID" sz="4000" dirty="0"/>
          </a:p>
        </p:txBody>
      </p:sp>
      <p:sp>
        <p:nvSpPr>
          <p:cNvPr id="2" name="Title 1"/>
          <p:cNvSpPr>
            <a:spLocks noGrp="1"/>
          </p:cNvSpPr>
          <p:nvPr>
            <p:ph type="title"/>
          </p:nvPr>
        </p:nvSpPr>
        <p:spPr/>
        <p:txBody>
          <a:bodyPr>
            <a:normAutofit/>
          </a:bodyPr>
          <a:lstStyle/>
          <a:p>
            <a:r>
              <a:rPr lang="id-ID" dirty="0" smtClean="0"/>
              <a:t>Sabda Rosululloh </a:t>
            </a:r>
            <a:r>
              <a:rPr lang="id-ID" dirty="0" smtClean="0">
                <a:latin typeface="Islamic_"/>
              </a:rPr>
              <a:t>`:</a:t>
            </a:r>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a:bodyPr>
          <a:lstStyle/>
          <a:p>
            <a:pPr algn="just">
              <a:buNone/>
            </a:pPr>
            <a:r>
              <a:rPr lang="id-ID" sz="3600" dirty="0" smtClean="0"/>
              <a:t>	</a:t>
            </a:r>
            <a:r>
              <a:rPr lang="en-US" sz="3600" dirty="0" err="1" smtClean="0"/>
              <a:t>Amanah</a:t>
            </a:r>
            <a:r>
              <a:rPr lang="en-US" sz="3600" dirty="0" smtClean="0"/>
              <a:t> </a:t>
            </a:r>
            <a:r>
              <a:rPr lang="en-US" sz="3600" dirty="0" err="1"/>
              <a:t>adalah</a:t>
            </a:r>
            <a:r>
              <a:rPr lang="en-US" sz="3600" dirty="0"/>
              <a:t> </a:t>
            </a:r>
            <a:r>
              <a:rPr lang="en-US" sz="3600" dirty="0" err="1"/>
              <a:t>kata</a:t>
            </a:r>
            <a:r>
              <a:rPr lang="en-US" sz="3600" dirty="0"/>
              <a:t> yang </a:t>
            </a:r>
            <a:r>
              <a:rPr lang="en-US" sz="3600" dirty="0" err="1"/>
              <a:t>sering</a:t>
            </a:r>
            <a:r>
              <a:rPr lang="en-US" sz="3600" dirty="0"/>
              <a:t> </a:t>
            </a:r>
            <a:r>
              <a:rPr lang="en-US" sz="3600" dirty="0" err="1"/>
              <a:t>dikaitkan</a:t>
            </a:r>
            <a:r>
              <a:rPr lang="en-US" sz="3600" dirty="0"/>
              <a:t> </a:t>
            </a:r>
            <a:r>
              <a:rPr lang="en-US" sz="3600" dirty="0" err="1"/>
              <a:t>dengan</a:t>
            </a:r>
            <a:r>
              <a:rPr lang="en-US" sz="3600" dirty="0"/>
              <a:t> </a:t>
            </a:r>
            <a:r>
              <a:rPr lang="en-US" sz="3600" dirty="0" err="1"/>
              <a:t>kekuasaan</a:t>
            </a:r>
            <a:r>
              <a:rPr lang="en-US" sz="3600" dirty="0"/>
              <a:t> </a:t>
            </a:r>
            <a:r>
              <a:rPr lang="en-US" sz="3600" dirty="0" err="1"/>
              <a:t>dan</a:t>
            </a:r>
            <a:r>
              <a:rPr lang="en-US" sz="3600" dirty="0"/>
              <a:t> </a:t>
            </a:r>
            <a:r>
              <a:rPr lang="en-US" sz="3600" dirty="0" err="1"/>
              <a:t>materi</a:t>
            </a:r>
            <a:r>
              <a:rPr lang="en-US" sz="3600" dirty="0"/>
              <a:t>. </a:t>
            </a:r>
            <a:r>
              <a:rPr lang="en-US" sz="3600" dirty="0" err="1"/>
              <a:t>Namun</a:t>
            </a:r>
            <a:r>
              <a:rPr lang="en-US" sz="3600" dirty="0"/>
              <a:t> </a:t>
            </a:r>
            <a:r>
              <a:rPr lang="en-US" sz="3600" dirty="0" err="1"/>
              <a:t>sesungguhnya</a:t>
            </a:r>
            <a:r>
              <a:rPr lang="en-US" sz="3600" dirty="0"/>
              <a:t> </a:t>
            </a:r>
            <a:r>
              <a:rPr lang="en-US" sz="3600" dirty="0" err="1"/>
              <a:t>kata</a:t>
            </a:r>
            <a:r>
              <a:rPr lang="en-US" sz="3600" dirty="0"/>
              <a:t> </a:t>
            </a:r>
            <a:r>
              <a:rPr lang="en-US" sz="3600" dirty="0" err="1"/>
              <a:t>amanah</a:t>
            </a:r>
            <a:r>
              <a:rPr lang="en-US" sz="3600" dirty="0"/>
              <a:t> </a:t>
            </a:r>
            <a:r>
              <a:rPr lang="en-US" sz="3600" dirty="0" err="1"/>
              <a:t>tidak</a:t>
            </a:r>
            <a:r>
              <a:rPr lang="en-US" sz="3600" dirty="0"/>
              <a:t> </a:t>
            </a:r>
            <a:r>
              <a:rPr lang="en-US" sz="3600" dirty="0" err="1"/>
              <a:t>hanya</a:t>
            </a:r>
            <a:r>
              <a:rPr lang="en-US" sz="3600" dirty="0"/>
              <a:t> </a:t>
            </a:r>
            <a:r>
              <a:rPr lang="en-US" sz="3600" dirty="0" err="1"/>
              <a:t>terkait</a:t>
            </a:r>
            <a:r>
              <a:rPr lang="en-US" sz="3600" dirty="0"/>
              <a:t> </a:t>
            </a:r>
            <a:r>
              <a:rPr lang="en-US" sz="3600" dirty="0" err="1"/>
              <a:t>dengan</a:t>
            </a:r>
            <a:r>
              <a:rPr lang="en-US" sz="3600" dirty="0"/>
              <a:t> </a:t>
            </a:r>
            <a:r>
              <a:rPr lang="en-US" sz="3600" dirty="0" err="1"/>
              <a:t>urusan-urusan</a:t>
            </a:r>
            <a:r>
              <a:rPr lang="en-US" sz="3600" dirty="0"/>
              <a:t> </a:t>
            </a:r>
            <a:r>
              <a:rPr lang="en-US" sz="3600" dirty="0" err="1"/>
              <a:t>seperti</a:t>
            </a:r>
            <a:r>
              <a:rPr lang="en-US" sz="3600" dirty="0"/>
              <a:t> </a:t>
            </a:r>
            <a:r>
              <a:rPr lang="en-US" sz="3600" dirty="0" err="1"/>
              <a:t>itu</a:t>
            </a:r>
            <a:r>
              <a:rPr lang="en-US" sz="3600" dirty="0"/>
              <a:t>. </a:t>
            </a:r>
            <a:r>
              <a:rPr lang="en-US" sz="3600" dirty="0" err="1"/>
              <a:t>Secara</a:t>
            </a:r>
            <a:r>
              <a:rPr lang="en-US" sz="3600" dirty="0"/>
              <a:t> </a:t>
            </a:r>
            <a:r>
              <a:rPr lang="en-US" sz="3600" dirty="0" err="1"/>
              <a:t>syar’i</a:t>
            </a:r>
            <a:r>
              <a:rPr lang="en-US" sz="3600" dirty="0"/>
              <a:t>, </a:t>
            </a:r>
            <a:r>
              <a:rPr lang="en-US" sz="3600" dirty="0" err="1"/>
              <a:t>amanah</a:t>
            </a:r>
            <a:r>
              <a:rPr lang="en-US" sz="3600" dirty="0"/>
              <a:t> </a:t>
            </a:r>
            <a:r>
              <a:rPr lang="en-US" sz="3600" dirty="0" err="1"/>
              <a:t>bermakna</a:t>
            </a:r>
            <a:r>
              <a:rPr lang="en-US" sz="3600" dirty="0"/>
              <a:t>: </a:t>
            </a:r>
            <a:r>
              <a:rPr lang="en-US" sz="3600" dirty="0" err="1"/>
              <a:t>menunaikan</a:t>
            </a:r>
            <a:r>
              <a:rPr lang="en-US" sz="3600" dirty="0"/>
              <a:t> </a:t>
            </a:r>
            <a:r>
              <a:rPr lang="en-US" sz="3600" dirty="0" err="1"/>
              <a:t>apa-apa</a:t>
            </a:r>
            <a:r>
              <a:rPr lang="en-US" sz="3600" dirty="0"/>
              <a:t> yang </a:t>
            </a:r>
            <a:r>
              <a:rPr lang="en-US" sz="3600" dirty="0" err="1"/>
              <a:t>dititipkan</a:t>
            </a:r>
            <a:r>
              <a:rPr lang="en-US" sz="3600" dirty="0"/>
              <a:t> </a:t>
            </a:r>
            <a:r>
              <a:rPr lang="en-US" sz="3600" dirty="0" err="1"/>
              <a:t>atau</a:t>
            </a:r>
            <a:r>
              <a:rPr lang="en-US" sz="3600" dirty="0"/>
              <a:t> </a:t>
            </a:r>
            <a:r>
              <a:rPr lang="en-US" sz="3600" dirty="0" err="1"/>
              <a:t>dipercayakan</a:t>
            </a:r>
            <a:endParaRPr lang="id-ID" sz="3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a:bodyPr>
          <a:lstStyle/>
          <a:p>
            <a:pPr algn="just" rtl="1">
              <a:buNone/>
            </a:pPr>
            <a:r>
              <a:rPr lang="id-ID" b="1" dirty="0" smtClean="0"/>
              <a:t>	</a:t>
            </a:r>
          </a:p>
          <a:p>
            <a:pPr algn="just" rtl="1">
              <a:buNone/>
            </a:pPr>
            <a:r>
              <a:rPr lang="id-ID" b="1" dirty="0"/>
              <a:t>	</a:t>
            </a:r>
            <a:r>
              <a:rPr lang="ar-SA" b="1" dirty="0" smtClean="0">
                <a:hlinkClick r:id="rId2" action="ppaction://hlinksldjump"/>
              </a:rPr>
              <a:t>إِنَّ </a:t>
            </a:r>
            <a:r>
              <a:rPr lang="ar-SA" b="1" dirty="0">
                <a:hlinkClick r:id="rId2" action="ppaction://hlinksldjump"/>
              </a:rPr>
              <a:t>اللَّهَ يَأْمُرُكُمْ أَنْ تُؤَدُّوا </a:t>
            </a:r>
            <a:r>
              <a:rPr lang="ar-SA" b="1" dirty="0" smtClean="0">
                <a:hlinkClick r:id="rId2" action="ppaction://hlinksldjump"/>
              </a:rPr>
              <a:t>الْأَمَانَاتِ </a:t>
            </a:r>
            <a:r>
              <a:rPr lang="ar-SA" b="1" dirty="0">
                <a:hlinkClick r:id="rId2" action="ppaction://hlinksldjump"/>
              </a:rPr>
              <a:t>إِلَى أَهْلِهَا وَإِذَا حَكَمْتُمْ بَيْنَ النَّاسِ أَنْ تَحْكُمُوا بِالْعَدْلِ إِنَّ اللَّهَ نِعِمَّا يَعِظُكُمْ بِهِ إِنَّ اللَّهَ كَانَ سَمِيعًا بَصِيرًا</a:t>
            </a:r>
            <a:endParaRPr lang="id-ID" dirty="0"/>
          </a:p>
          <a:p>
            <a:pPr>
              <a:buNone/>
            </a:pPr>
            <a:endParaRPr lang="id-ID" dirty="0" smtClean="0"/>
          </a:p>
          <a:p>
            <a:pPr>
              <a:buNone/>
            </a:pPr>
            <a:r>
              <a:rPr lang="id-ID" i="1" dirty="0" smtClean="0"/>
              <a:t>	Sesungguhnya </a:t>
            </a:r>
            <a:r>
              <a:rPr lang="id-ID" i="1" dirty="0"/>
              <a:t>Allah menyuruh kamu menyampaikan amanat kepada yang berhak menerimanya, dan (menyuruh kamu) apabila menetapkan hukum di antara manusia supaya kamu menetapkan dengan adil. </a:t>
            </a:r>
            <a:r>
              <a:rPr lang="id-ID" i="1" dirty="0" smtClean="0"/>
              <a:t>s</a:t>
            </a:r>
            <a:r>
              <a:rPr lang="en-US" i="1" dirty="0" err="1" smtClean="0"/>
              <a:t>esungguhnya</a:t>
            </a:r>
            <a:r>
              <a:rPr lang="en-US" i="1" dirty="0" smtClean="0"/>
              <a:t> </a:t>
            </a:r>
            <a:r>
              <a:rPr lang="en-US" i="1" dirty="0"/>
              <a:t>Allah </a:t>
            </a:r>
            <a:r>
              <a:rPr lang="en-US" i="1" dirty="0" err="1"/>
              <a:t>memberi</a:t>
            </a:r>
            <a:r>
              <a:rPr lang="en-US" i="1" dirty="0"/>
              <a:t> </a:t>
            </a:r>
            <a:r>
              <a:rPr lang="en-US" i="1" dirty="0" err="1"/>
              <a:t>pengajaran</a:t>
            </a:r>
            <a:r>
              <a:rPr lang="en-US" i="1" dirty="0"/>
              <a:t> yang </a:t>
            </a:r>
            <a:r>
              <a:rPr lang="en-US" i="1" dirty="0" err="1"/>
              <a:t>sebaik-baiknya</a:t>
            </a:r>
            <a:r>
              <a:rPr lang="en-US" i="1" dirty="0"/>
              <a:t> </a:t>
            </a:r>
            <a:r>
              <a:rPr lang="en-US" i="1" dirty="0" err="1"/>
              <a:t>kepadamu</a:t>
            </a:r>
            <a:r>
              <a:rPr lang="en-US" i="1" dirty="0"/>
              <a:t>. </a:t>
            </a:r>
            <a:r>
              <a:rPr lang="en-US" i="1" dirty="0" err="1"/>
              <a:t>Sesungguhnya</a:t>
            </a:r>
            <a:r>
              <a:rPr lang="en-US" i="1" dirty="0"/>
              <a:t> Allah </a:t>
            </a:r>
            <a:r>
              <a:rPr lang="en-US" i="1" dirty="0" err="1"/>
              <a:t>adalah</a:t>
            </a:r>
            <a:r>
              <a:rPr lang="en-US" i="1" dirty="0"/>
              <a:t> </a:t>
            </a:r>
            <a:r>
              <a:rPr lang="en-US" i="1" dirty="0" err="1"/>
              <a:t>Maha</a:t>
            </a:r>
            <a:r>
              <a:rPr lang="en-US" i="1" dirty="0"/>
              <a:t> </a:t>
            </a:r>
            <a:r>
              <a:rPr lang="en-US" i="1" dirty="0" err="1"/>
              <a:t>mendengar</a:t>
            </a:r>
            <a:r>
              <a:rPr lang="en-US" i="1" dirty="0"/>
              <a:t> </a:t>
            </a:r>
            <a:r>
              <a:rPr lang="en-US" i="1" dirty="0" err="1"/>
              <a:t>lagi</a:t>
            </a:r>
            <a:r>
              <a:rPr lang="en-US" i="1" dirty="0"/>
              <a:t> </a:t>
            </a:r>
            <a:r>
              <a:rPr lang="en-US" i="1" dirty="0" err="1"/>
              <a:t>Maha</a:t>
            </a:r>
            <a:r>
              <a:rPr lang="en-US" i="1" dirty="0"/>
              <a:t> </a:t>
            </a:r>
            <a:r>
              <a:rPr lang="en-US" i="1" dirty="0" err="1"/>
              <a:t>melihat</a:t>
            </a:r>
            <a:r>
              <a:rPr lang="en-US" dirty="0"/>
              <a:t>.(An-</a:t>
            </a:r>
            <a:r>
              <a:rPr lang="en-US" dirty="0" err="1"/>
              <a:t>Nisa</a:t>
            </a:r>
            <a:r>
              <a:rPr lang="en-US" dirty="0"/>
              <a:t>: 58)</a:t>
            </a:r>
            <a:endParaRPr lang="id-ID"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id-ID" dirty="0" smtClean="0">
              <a:hlinkClick r:id="rId2" action="ppaction://hlinksldjump"/>
            </a:endParaRPr>
          </a:p>
          <a:p>
            <a:pPr algn="r" rtl="1">
              <a:buNone/>
            </a:pPr>
            <a:r>
              <a:rPr lang="id-ID" b="1" dirty="0" smtClean="0">
                <a:hlinkClick r:id="rId2" action="ppaction://hlinksldjump"/>
              </a:rPr>
              <a:t>	</a:t>
            </a:r>
            <a:r>
              <a:rPr lang="ar-SA" sz="4000" b="1" dirty="0" smtClean="0">
                <a:hlinkClick r:id="rId2" action="ppaction://hlinksldjump"/>
              </a:rPr>
              <a:t>يَا </a:t>
            </a:r>
            <a:r>
              <a:rPr lang="ar-SA" sz="4000" b="1" dirty="0">
                <a:hlinkClick r:id="rId2" action="ppaction://hlinksldjump"/>
              </a:rPr>
              <a:t>أَيُّهَا الَّذِينَ آمَنُوا ادْخُلُوا فِي السِّلْمِ كَافَّةً وَلَا تَتَّبِعُوا خُطُوَاتِ الشَّيْطَانِ إِنَّهُ لَكُمْ عَدُوٌّ مُبِينٌ</a:t>
            </a:r>
            <a:endParaRPr lang="id-ID" sz="4000" dirty="0">
              <a:hlinkClick r:id="rId2" action="ppaction://hlinksldjump"/>
            </a:endParaRPr>
          </a:p>
        </p:txBody>
      </p:sp>
      <p:sp>
        <p:nvSpPr>
          <p:cNvPr id="2" name="Title 1"/>
          <p:cNvSpPr>
            <a:spLocks noGrp="1"/>
          </p:cNvSpPr>
          <p:nvPr>
            <p:ph type="title"/>
          </p:nvPr>
        </p:nvSpPr>
        <p:spPr/>
        <p:txBody>
          <a:bodyPr/>
          <a:lstStyle/>
          <a:p>
            <a:r>
              <a:rPr lang="id-ID" dirty="0" smtClean="0"/>
              <a:t>Surat al-Baqoroh: 208</a:t>
            </a:r>
            <a:endParaRPr lang="id-ID"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id-ID" dirty="0" smtClean="0">
              <a:hlinkClick r:id="rId2" action="ppaction://hlinksldjump"/>
            </a:endParaRPr>
          </a:p>
          <a:p>
            <a:pPr algn="r" rtl="1">
              <a:buNone/>
            </a:pPr>
            <a:r>
              <a:rPr lang="id-ID" b="1" dirty="0" smtClean="0">
                <a:hlinkClick r:id="rId2" action="ppaction://hlinksldjump"/>
              </a:rPr>
              <a:t>	</a:t>
            </a:r>
            <a:r>
              <a:rPr lang="ar-SA" sz="3600" b="1" dirty="0" smtClean="0">
                <a:hlinkClick r:id="rId2" action="ppaction://hlinksldjump"/>
              </a:rPr>
              <a:t>يَا </a:t>
            </a:r>
            <a:r>
              <a:rPr lang="ar-SA" sz="3600" b="1" dirty="0">
                <a:hlinkClick r:id="rId2" action="ppaction://hlinksldjump"/>
              </a:rPr>
              <a:t>أَيُّهَا الَّذِينَ آمَنُوا قُوا أَنْفُسَكُمْ وَأَهْلِيكُمْ نَارًا وَقُودُهَا النَّاسُ وَالْحِجَارَةُ عَلَيْهَا مَلَائِكَةٌ غِلَاظٌ شِدَادٌ لَا يَعْصُونَ اللَّهَ مَا أَمَرَهُمْ وَيَفْعَلُونَ مَا يُؤْمَرُونَ</a:t>
            </a:r>
            <a:endParaRPr lang="id-ID" sz="3600" dirty="0">
              <a:hlinkClick r:id="rId2" action="ppaction://hlinksldjump"/>
            </a:endParaRPr>
          </a:p>
        </p:txBody>
      </p:sp>
      <p:sp>
        <p:nvSpPr>
          <p:cNvPr id="2" name="Title 1"/>
          <p:cNvSpPr>
            <a:spLocks noGrp="1"/>
          </p:cNvSpPr>
          <p:nvPr>
            <p:ph type="title"/>
          </p:nvPr>
        </p:nvSpPr>
        <p:spPr/>
        <p:txBody>
          <a:bodyPr/>
          <a:lstStyle/>
          <a:p>
            <a:r>
              <a:rPr lang="id-ID" dirty="0" smtClean="0"/>
              <a:t>Surat at-Tahrim: 6</a:t>
            </a:r>
            <a:endParaRPr lang="id-ID"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id-ID" dirty="0" smtClean="0">
              <a:hlinkClick r:id="rId2" action="ppaction://hlinksldjump"/>
            </a:endParaRPr>
          </a:p>
          <a:p>
            <a:pPr algn="just" rtl="1">
              <a:buNone/>
            </a:pPr>
            <a:r>
              <a:rPr lang="id-ID" b="1" dirty="0" smtClean="0">
                <a:hlinkClick r:id="rId2" action="ppaction://hlinksldjump"/>
              </a:rPr>
              <a:t>	</a:t>
            </a:r>
            <a:r>
              <a:rPr lang="ar-SA" sz="3600" b="1" dirty="0" smtClean="0">
                <a:hlinkClick r:id="rId2" action="ppaction://hlinksldjump"/>
              </a:rPr>
              <a:t>إِنَّمَا </a:t>
            </a:r>
            <a:r>
              <a:rPr lang="ar-SA" sz="3600" b="1" dirty="0">
                <a:hlinkClick r:id="rId2" action="ppaction://hlinksldjump"/>
              </a:rPr>
              <a:t>يَعْمُرُ مَسَاجِدَ اللَّهِ مَنْ آمَنَ بِاللَّهِ وَالْيَوْمِ الْآخِرِ وَأَقَامَ الصَّلَاةَ وَآتَى الزَّكَاةَ وَلَمْ يَخْشَ إِلَّا اللَّهَ فَعَسَى أُولَئِكَ أَنْ يَكُونُوا مِنَ الْمُهْتَدِينَ</a:t>
            </a:r>
            <a:endParaRPr lang="id-ID" sz="3600" dirty="0">
              <a:hlinkClick r:id="rId2" action="ppaction://hlinksldjump"/>
            </a:endParaRPr>
          </a:p>
        </p:txBody>
      </p:sp>
      <p:sp>
        <p:nvSpPr>
          <p:cNvPr id="2" name="Title 1"/>
          <p:cNvSpPr>
            <a:spLocks noGrp="1"/>
          </p:cNvSpPr>
          <p:nvPr>
            <p:ph type="title"/>
          </p:nvPr>
        </p:nvSpPr>
        <p:spPr/>
        <p:txBody>
          <a:bodyPr/>
          <a:lstStyle/>
          <a:p>
            <a:r>
              <a:rPr lang="id-ID" dirty="0" smtClean="0"/>
              <a:t>Surat at-Taubah: 18</a:t>
            </a:r>
            <a:endParaRPr lang="id-ID"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143000"/>
          </a:xfrm>
        </p:spPr>
        <p:txBody>
          <a:bodyPr/>
          <a:lstStyle/>
          <a:p>
            <a:r>
              <a:rPr lang="id-ID" dirty="0" smtClean="0"/>
              <a:t>4 Sisi Kehidupan</a:t>
            </a:r>
            <a:endParaRPr lang="id-ID" dirty="0"/>
          </a:p>
        </p:txBody>
      </p:sp>
      <p:sp>
        <p:nvSpPr>
          <p:cNvPr id="4" name="TextBox 3">
            <a:hlinkClick r:id="rId2" action="ppaction://hlinksldjump"/>
          </p:cNvPr>
          <p:cNvSpPr txBox="1"/>
          <p:nvPr/>
        </p:nvSpPr>
        <p:spPr>
          <a:xfrm>
            <a:off x="3714744" y="3143248"/>
            <a:ext cx="1571636" cy="954107"/>
          </a:xfrm>
          <a:prstGeom prst="rect">
            <a:avLst/>
          </a:prstGeom>
          <a:solidFill>
            <a:schemeClr val="accent2"/>
          </a:solidFill>
          <a:ln>
            <a:solidFill>
              <a:schemeClr val="tx2">
                <a:lumMod val="75000"/>
              </a:schemeClr>
            </a:solidFill>
          </a:ln>
        </p:spPr>
        <p:txBody>
          <a:bodyPr wrap="square" rtlCol="0">
            <a:spAutoFit/>
          </a:bodyPr>
          <a:lstStyle/>
          <a:p>
            <a:pPr algn="ctr"/>
            <a:r>
              <a:rPr lang="id-ID" sz="2800" dirty="0" smtClean="0"/>
              <a:t>Pribadi Muslim</a:t>
            </a:r>
            <a:endParaRPr lang="id-ID" sz="1600" dirty="0"/>
          </a:p>
        </p:txBody>
      </p:sp>
      <p:sp>
        <p:nvSpPr>
          <p:cNvPr id="6" name="TextBox 5"/>
          <p:cNvSpPr txBox="1"/>
          <p:nvPr/>
        </p:nvSpPr>
        <p:spPr>
          <a:xfrm>
            <a:off x="6286512" y="3415729"/>
            <a:ext cx="1785950" cy="584775"/>
          </a:xfrm>
          <a:prstGeom prst="rect">
            <a:avLst/>
          </a:prstGeom>
          <a:solidFill>
            <a:schemeClr val="accent2"/>
          </a:solidFill>
          <a:ln>
            <a:solidFill>
              <a:schemeClr val="tx2">
                <a:lumMod val="75000"/>
              </a:schemeClr>
            </a:solidFill>
          </a:ln>
        </p:spPr>
        <p:txBody>
          <a:bodyPr wrap="square" rtlCol="0">
            <a:spAutoFit/>
          </a:bodyPr>
          <a:lstStyle/>
          <a:p>
            <a:pPr algn="ctr"/>
            <a:r>
              <a:rPr lang="id-ID" sz="3200" dirty="0" smtClean="0">
                <a:hlinkClick r:id="rId3" action="ppaction://hlinksldjump"/>
              </a:rPr>
              <a:t>Sekolah</a:t>
            </a:r>
            <a:endParaRPr lang="id-ID" dirty="0"/>
          </a:p>
        </p:txBody>
      </p:sp>
      <p:sp>
        <p:nvSpPr>
          <p:cNvPr id="7" name="TextBox 6">
            <a:hlinkClick r:id="rId4" action="ppaction://hlinksldjump"/>
          </p:cNvPr>
          <p:cNvSpPr txBox="1"/>
          <p:nvPr/>
        </p:nvSpPr>
        <p:spPr>
          <a:xfrm>
            <a:off x="1214414" y="3357562"/>
            <a:ext cx="1571636" cy="584775"/>
          </a:xfrm>
          <a:prstGeom prst="rect">
            <a:avLst/>
          </a:prstGeom>
          <a:solidFill>
            <a:schemeClr val="accent2"/>
          </a:solidFill>
          <a:ln>
            <a:solidFill>
              <a:schemeClr val="tx2">
                <a:lumMod val="75000"/>
              </a:schemeClr>
            </a:solidFill>
          </a:ln>
        </p:spPr>
        <p:txBody>
          <a:bodyPr wrap="square" rtlCol="0">
            <a:spAutoFit/>
          </a:bodyPr>
          <a:lstStyle/>
          <a:p>
            <a:pPr algn="ctr"/>
            <a:r>
              <a:rPr lang="id-ID" sz="3200" dirty="0" smtClean="0"/>
              <a:t>Masjid</a:t>
            </a:r>
            <a:endParaRPr lang="id-ID" dirty="0"/>
          </a:p>
        </p:txBody>
      </p:sp>
      <p:sp>
        <p:nvSpPr>
          <p:cNvPr id="8" name="TextBox 7"/>
          <p:cNvSpPr txBox="1"/>
          <p:nvPr/>
        </p:nvSpPr>
        <p:spPr>
          <a:xfrm>
            <a:off x="3500430" y="1714488"/>
            <a:ext cx="1928826" cy="584775"/>
          </a:xfrm>
          <a:prstGeom prst="rect">
            <a:avLst/>
          </a:prstGeom>
          <a:solidFill>
            <a:schemeClr val="accent2"/>
          </a:solidFill>
          <a:ln>
            <a:solidFill>
              <a:schemeClr val="tx2">
                <a:lumMod val="75000"/>
              </a:schemeClr>
            </a:solidFill>
          </a:ln>
        </p:spPr>
        <p:txBody>
          <a:bodyPr wrap="square" rtlCol="0">
            <a:spAutoFit/>
          </a:bodyPr>
          <a:lstStyle/>
          <a:p>
            <a:pPr algn="ctr"/>
            <a:r>
              <a:rPr lang="id-ID" sz="3200" dirty="0" smtClean="0">
                <a:hlinkClick r:id="rId5" action="ppaction://hlinksldjump"/>
              </a:rPr>
              <a:t>Keluarga</a:t>
            </a:r>
            <a:endParaRPr lang="id-ID" dirty="0"/>
          </a:p>
        </p:txBody>
      </p:sp>
      <p:sp>
        <p:nvSpPr>
          <p:cNvPr id="10" name="TextBox 9"/>
          <p:cNvSpPr txBox="1"/>
          <p:nvPr/>
        </p:nvSpPr>
        <p:spPr>
          <a:xfrm>
            <a:off x="3214678" y="5000636"/>
            <a:ext cx="2500330" cy="584775"/>
          </a:xfrm>
          <a:prstGeom prst="rect">
            <a:avLst/>
          </a:prstGeom>
          <a:solidFill>
            <a:schemeClr val="accent2"/>
          </a:solidFill>
          <a:ln>
            <a:solidFill>
              <a:schemeClr val="tx2">
                <a:lumMod val="75000"/>
              </a:schemeClr>
            </a:solidFill>
          </a:ln>
        </p:spPr>
        <p:txBody>
          <a:bodyPr wrap="square" rtlCol="0">
            <a:spAutoFit/>
          </a:bodyPr>
          <a:lstStyle/>
          <a:p>
            <a:pPr algn="ctr"/>
            <a:r>
              <a:rPr lang="id-ID" sz="3200" dirty="0" smtClean="0">
                <a:hlinkClick r:id="rId6" action="ppaction://hlinksldjump"/>
              </a:rPr>
              <a:t>Lingkungan</a:t>
            </a:r>
            <a:endParaRPr lang="id-ID" dirty="0"/>
          </a:p>
        </p:txBody>
      </p:sp>
      <p:cxnSp>
        <p:nvCxnSpPr>
          <p:cNvPr id="15" name="Straight Arrow Connector 14"/>
          <p:cNvCxnSpPr>
            <a:stCxn id="4" idx="0"/>
            <a:endCxn id="8" idx="2"/>
          </p:cNvCxnSpPr>
          <p:nvPr/>
        </p:nvCxnSpPr>
        <p:spPr>
          <a:xfrm rot="16200000" flipV="1">
            <a:off x="4060711" y="2703396"/>
            <a:ext cx="843985"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4" idx="3"/>
            <a:endCxn id="6" idx="1"/>
          </p:cNvCxnSpPr>
          <p:nvPr/>
        </p:nvCxnSpPr>
        <p:spPr>
          <a:xfrm>
            <a:off x="5286380" y="3620302"/>
            <a:ext cx="1000132" cy="878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4" idx="1"/>
            <a:endCxn id="7" idx="3"/>
          </p:cNvCxnSpPr>
          <p:nvPr/>
        </p:nvCxnSpPr>
        <p:spPr>
          <a:xfrm rot="10800000" flipV="1">
            <a:off x="2786050" y="3620302"/>
            <a:ext cx="928694" cy="296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4" idx="2"/>
            <a:endCxn id="10" idx="0"/>
          </p:cNvCxnSpPr>
          <p:nvPr/>
        </p:nvCxnSpPr>
        <p:spPr>
          <a:xfrm rot="5400000">
            <a:off x="4031063" y="4531136"/>
            <a:ext cx="903281"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578687"/>
          </a:xfrm>
        </p:spPr>
        <p:txBody>
          <a:bodyPr>
            <a:normAutofit/>
          </a:bodyPr>
          <a:lstStyle/>
          <a:p>
            <a:pPr rtl="1">
              <a:buNone/>
            </a:pPr>
            <a:r>
              <a:rPr lang="id-ID" sz="2800" dirty="0" smtClean="0"/>
              <a:t> Surat al-Mujadilah: 11</a:t>
            </a:r>
          </a:p>
          <a:p>
            <a:pPr rtl="1">
              <a:buNone/>
            </a:pPr>
            <a:endParaRPr lang="id-ID" b="1" dirty="0" smtClean="0">
              <a:hlinkClick r:id="rId2" action="ppaction://hlinksldjump"/>
            </a:endParaRPr>
          </a:p>
          <a:p>
            <a:pPr algn="r" rtl="1">
              <a:buNone/>
            </a:pPr>
            <a:r>
              <a:rPr lang="ar-SA" sz="3600" b="1" dirty="0" smtClean="0">
                <a:hlinkClick r:id="rId2" action="ppaction://hlinksldjump"/>
              </a:rPr>
              <a:t>يَرْفَعِ اللَّهُ الَّذِينَ آمَنُوا مِنْكُمْ وَالَّذِينَ أُوتُوا الْعِلْمَ دَرَجَاتٍ وَاللَّهُ بِمَا تَعْمَلُونَ خَبِيرٌ</a:t>
            </a:r>
            <a:endParaRPr lang="id-ID" sz="3600" b="1" dirty="0" smtClean="0">
              <a:hlinkClick r:id="rId3" action="ppaction://hlinksldjump"/>
            </a:endParaRPr>
          </a:p>
          <a:p>
            <a:pPr algn="r" rtl="1">
              <a:buNone/>
            </a:pPr>
            <a:endParaRPr lang="id-ID" sz="3600" b="1" dirty="0" smtClean="0">
              <a:hlinkClick r:id="rId3" action="ppaction://hlinksldjump"/>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buNone/>
            </a:pPr>
            <a:r>
              <a:rPr lang="id-ID" b="1" dirty="0">
                <a:hlinkClick r:id="rId2" action="ppaction://hlinksldjump"/>
              </a:rPr>
              <a:t>	</a:t>
            </a:r>
            <a:endParaRPr lang="id-ID" b="1" dirty="0" smtClean="0">
              <a:hlinkClick r:id="rId2" action="ppaction://hlinksldjump"/>
            </a:endParaRPr>
          </a:p>
          <a:p>
            <a:pPr algn="just" rtl="1">
              <a:buNone/>
            </a:pPr>
            <a:r>
              <a:rPr lang="id-ID" b="1" dirty="0">
                <a:hlinkClick r:id="rId2" action="ppaction://hlinksldjump"/>
              </a:rPr>
              <a:t>	</a:t>
            </a:r>
            <a:r>
              <a:rPr lang="ar-SA" sz="3600" b="1" dirty="0" smtClean="0">
                <a:hlinkClick r:id="rId2" action="ppaction://hlinksldjump"/>
              </a:rPr>
              <a:t>وَلَوْ </a:t>
            </a:r>
            <a:r>
              <a:rPr lang="ar-SA" sz="3600" b="1" dirty="0">
                <a:hlinkClick r:id="rId2" action="ppaction://hlinksldjump"/>
              </a:rPr>
              <a:t>أَنَّ أَهْلَ الْقُرَى آمَنُوا وَاتَّقَوْا لَفَتَحْنَا عَلَيْهِمْ بَرَكَاتٍ مِنَ السَّمَاءِ وَالْأَرْضِ وَلَكِنْ كَذَّبُوا فَأَخَذْنَاهُمْ بِمَا كَانُوا يَكْسِبُونَ</a:t>
            </a:r>
            <a:endParaRPr lang="id-ID" sz="3600" dirty="0">
              <a:hlinkClick r:id="rId3" action="ppaction://hlinksldjump"/>
            </a:endParaRPr>
          </a:p>
        </p:txBody>
      </p:sp>
      <p:sp>
        <p:nvSpPr>
          <p:cNvPr id="2" name="Title 1"/>
          <p:cNvSpPr>
            <a:spLocks noGrp="1"/>
          </p:cNvSpPr>
          <p:nvPr>
            <p:ph type="title"/>
          </p:nvPr>
        </p:nvSpPr>
        <p:spPr/>
        <p:txBody>
          <a:bodyPr/>
          <a:lstStyle/>
          <a:p>
            <a:r>
              <a:rPr lang="id-ID" dirty="0" smtClean="0"/>
              <a:t>Surat al-A’roof: 96</a:t>
            </a:r>
            <a:endParaRPr lang="id-ID"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id-ID" dirty="0" smtClean="0"/>
          </a:p>
          <a:p>
            <a:pPr algn="r" rtl="1">
              <a:buNone/>
            </a:pPr>
            <a:r>
              <a:rPr lang="id-ID" b="1" dirty="0" smtClean="0"/>
              <a:t>	</a:t>
            </a:r>
            <a:r>
              <a:rPr lang="ar-SA" b="1" dirty="0" smtClean="0"/>
              <a:t>أن النبى صلى الله عليه وآله وسلم قال : " فضل العالم على العابد كفضل القمر ليلة البدر على سائر الكواكب، وإن العلماء ورثة الأنبياء، وإن الأنبياء لم يورثوا ديناراً ولا درهماً، وإنما ورثوا العلم، فمن أخذ به أخذ بحظ وافر " . صحيح سنن أبي داود</a:t>
            </a:r>
          </a:p>
          <a:p>
            <a:pPr algn="r" rtl="1">
              <a:buNone/>
            </a:pPr>
            <a:r>
              <a:rPr lang="ar-SA" b="1" dirty="0" smtClean="0"/>
              <a:t>	</a:t>
            </a:r>
          </a:p>
          <a:p>
            <a:pPr algn="r" rtl="1">
              <a:buNone/>
            </a:pPr>
            <a:r>
              <a:rPr lang="ar-SA" b="1" dirty="0" smtClean="0"/>
              <a:t>	وعن صفوان بن عسال رضى الله عنه، أن النبى صلى الله عليه وآله وسلم قال : " إن الملائكة لتضع أجنحتها لطالب العلم رضى بما يطلب " رواه الإمام أحمد، وابن ماجة .</a:t>
            </a:r>
            <a:endParaRPr lang="id-ID" dirty="0"/>
          </a:p>
        </p:txBody>
      </p:sp>
      <p:sp>
        <p:nvSpPr>
          <p:cNvPr id="3" name="Title 2"/>
          <p:cNvSpPr>
            <a:spLocks noGrp="1"/>
          </p:cNvSpPr>
          <p:nvPr>
            <p:ph type="title"/>
          </p:nvPr>
        </p:nvSpPr>
        <p:spPr/>
        <p:txBody>
          <a:bodyPr>
            <a:normAutofit fontScale="90000"/>
          </a:bodyPr>
          <a:lstStyle/>
          <a:p>
            <a:r>
              <a:rPr lang="id-ID" dirty="0" smtClean="0"/>
              <a:t>Hadits-hadits keutamaan menuntut ilmu:</a:t>
            </a:r>
            <a:endParaRPr lang="id-ID"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id-ID" dirty="0" smtClean="0"/>
              <a:t>Dimanakah akhlaq manusia?</a:t>
            </a:r>
            <a:endParaRPr lang="id-ID" dirty="0"/>
          </a:p>
        </p:txBody>
      </p:sp>
      <p:pic>
        <p:nvPicPr>
          <p:cNvPr id="5" name="Picture 4" descr="Buaya dan Kura2.jpg">
            <a:hlinkClick r:id="rId2" action="ppaction://hlinksldjump"/>
          </p:cNvPr>
          <p:cNvPicPr>
            <a:picLocks noChangeAspect="1"/>
          </p:cNvPicPr>
          <p:nvPr/>
        </p:nvPicPr>
        <p:blipFill>
          <a:blip r:embed="rId3"/>
          <a:stretch>
            <a:fillRect/>
          </a:stretch>
        </p:blipFill>
        <p:spPr>
          <a:xfrm>
            <a:off x="428595" y="1142984"/>
            <a:ext cx="8344799" cy="5546443"/>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r>
              <a:rPr lang="ar-SA" sz="6600" dirty="0" smtClean="0"/>
              <a:t>والله أعلم بالصواب</a:t>
            </a:r>
          </a:p>
          <a:p>
            <a:pPr algn="ctr">
              <a:buNone/>
            </a:pPr>
            <a:endParaRPr lang="ar-SA" sz="4800" dirty="0" smtClean="0"/>
          </a:p>
          <a:p>
            <a:pPr algn="ctr">
              <a:buNone/>
            </a:pPr>
            <a:r>
              <a:rPr lang="ar-SA" sz="4800" dirty="0" smtClean="0"/>
              <a:t>وصلى الله وسلم على نبينا محمد </a:t>
            </a:r>
          </a:p>
          <a:p>
            <a:pPr algn="ctr">
              <a:buNone/>
            </a:pPr>
            <a:r>
              <a:rPr lang="ar-SA" sz="4800" dirty="0" smtClean="0"/>
              <a:t>وعلى أله وأصحابه أجمعين</a:t>
            </a:r>
            <a:endParaRPr lang="id-ID" sz="4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id-ID" dirty="0" smtClean="0"/>
              <a:t>Mental:</a:t>
            </a:r>
          </a:p>
          <a:p>
            <a:pPr>
              <a:buNone/>
            </a:pPr>
            <a:r>
              <a:rPr lang="id-ID" dirty="0" smtClean="0"/>
              <a:t>	Sudah siapkah kita untuk menerima segala pemahaman baik yang buruk atau yang sangat buruk...?</a:t>
            </a:r>
          </a:p>
          <a:p>
            <a:pPr>
              <a:buNone/>
            </a:pPr>
            <a:endParaRPr lang="id-ID" dirty="0" smtClean="0"/>
          </a:p>
          <a:p>
            <a:pPr>
              <a:buNone/>
            </a:pPr>
            <a:r>
              <a:rPr lang="id-ID" dirty="0" smtClean="0"/>
              <a:t>Niat:</a:t>
            </a:r>
          </a:p>
          <a:p>
            <a:pPr>
              <a:buNone/>
            </a:pPr>
            <a:endParaRPr lang="id-ID" dirty="0" smtClean="0"/>
          </a:p>
          <a:p>
            <a:pPr algn="r">
              <a:buNone/>
            </a:pPr>
            <a:r>
              <a:rPr lang="ar-SA" b="1" dirty="0" smtClean="0"/>
              <a:t> إِنَّمَا الْأَعْمَالُ بِالنِّيَّاتِ وَإِنَّمَا لِكُلِّ امْرِئٍ مَا نَوَى فَمَنْ كَانَتْ هِجْرَتُهُ إِلَى دُنْيَا يُصِيبُهَا أَوْ إِلَى امْرَأَةٍ (أَوِ امْرَأَةٍ) يَنْكِحُهَا فَهِجْرَتُهُ إِلَى مَا هَاجَرَ إِلَيْهِ</a:t>
            </a:r>
            <a:endParaRPr lang="id-ID" dirty="0" smtClean="0"/>
          </a:p>
          <a:p>
            <a:pPr>
              <a:buNone/>
            </a:pPr>
            <a:endParaRPr lang="id-ID" dirty="0" smtClean="0"/>
          </a:p>
          <a:p>
            <a:pPr>
              <a:buNone/>
            </a:pPr>
            <a:endParaRPr lang="id-ID" dirty="0" smtClean="0"/>
          </a:p>
          <a:p>
            <a:pPr>
              <a:buNone/>
            </a:pPr>
            <a:endParaRPr lang="id-ID" dirty="0"/>
          </a:p>
        </p:txBody>
      </p:sp>
      <p:sp>
        <p:nvSpPr>
          <p:cNvPr id="3" name="Title 2"/>
          <p:cNvSpPr>
            <a:spLocks noGrp="1"/>
          </p:cNvSpPr>
          <p:nvPr>
            <p:ph type="title"/>
          </p:nvPr>
        </p:nvSpPr>
        <p:spPr/>
        <p:txBody>
          <a:bodyPr>
            <a:normAutofit fontScale="90000"/>
          </a:bodyPr>
          <a:lstStyle/>
          <a:p>
            <a:r>
              <a:rPr lang="id-ID" dirty="0" smtClean="0"/>
              <a:t>Apa yang harus dipersiapkan oleh seorang calon pelajar/mahasiswa?</a:t>
            </a:r>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id-ID" dirty="0" smtClean="0"/>
              <a:t>	Niat memiliki dampak yang sangat kuat pada perbuatan seorang pencari ilmu di kemudian hari.</a:t>
            </a:r>
          </a:p>
          <a:p>
            <a:pPr>
              <a:buNone/>
            </a:pPr>
            <a:r>
              <a:rPr lang="id-ID" dirty="0" smtClean="0"/>
              <a:t>	Berapa banyak amalan yang besar, namun dikecilkan oleh niat. Dan berapa banyak amalan yang kecil dibesarkan oleh niat.</a:t>
            </a:r>
          </a:p>
          <a:p>
            <a:pPr>
              <a:buNone/>
            </a:pPr>
            <a:endParaRPr lang="id-ID" dirty="0"/>
          </a:p>
        </p:txBody>
      </p:sp>
      <p:sp>
        <p:nvSpPr>
          <p:cNvPr id="3" name="Title 2"/>
          <p:cNvSpPr>
            <a:spLocks noGrp="1"/>
          </p:cNvSpPr>
          <p:nvPr>
            <p:ph type="title"/>
          </p:nvPr>
        </p:nvSpPr>
        <p:spPr/>
        <p:txBody>
          <a:bodyPr/>
          <a:lstStyle/>
          <a:p>
            <a:r>
              <a:rPr lang="id-ID" dirty="0" smtClean="0"/>
              <a:t>Niat:</a:t>
            </a: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id-ID" dirty="0" smtClean="0"/>
              <a:t>Alloh </a:t>
            </a:r>
            <a:r>
              <a:rPr lang="id-ID" i="1" dirty="0" smtClean="0"/>
              <a:t>Subhaanahu wa Ta’ala</a:t>
            </a:r>
            <a:r>
              <a:rPr lang="id-ID" dirty="0" smtClean="0"/>
              <a:t> berfirman:</a:t>
            </a:r>
          </a:p>
          <a:p>
            <a:pPr>
              <a:buNone/>
            </a:pPr>
            <a:endParaRPr lang="id-ID" dirty="0" smtClean="0"/>
          </a:p>
          <a:p>
            <a:pPr>
              <a:buNone/>
            </a:pPr>
            <a:r>
              <a:rPr lang="id-ID" dirty="0" smtClean="0"/>
              <a:t>Surat Ali Imron (3): 18</a:t>
            </a:r>
          </a:p>
          <a:p>
            <a:pPr>
              <a:buNone/>
            </a:pPr>
            <a:endParaRPr lang="id-ID" dirty="0" smtClean="0"/>
          </a:p>
          <a:p>
            <a:pPr algn="r">
              <a:buNone/>
            </a:pPr>
            <a:r>
              <a:rPr lang="ar-SA" b="1" dirty="0" smtClean="0"/>
              <a:t>شَهِدَ اللَّهُ أَنَّهُ لَا إِلَهَ إِلَّا هُوَ وَالْمَلَائِكَةُ وَأُولُو الْعِلْمِ قَائِمًا بِالْقِسْطِ لَا إِلَهَ إِلَّا هُوَ الْعَزِيزُ الْحَكِيمُ</a:t>
            </a:r>
            <a:endParaRPr lang="id-ID" b="1" dirty="0" smtClean="0"/>
          </a:p>
          <a:p>
            <a:pPr algn="r">
              <a:buNone/>
            </a:pPr>
            <a:endParaRPr lang="id-ID" dirty="0" smtClean="0"/>
          </a:p>
          <a:p>
            <a:pPr>
              <a:buNone/>
            </a:pPr>
            <a:r>
              <a:rPr lang="id-ID" dirty="0" smtClean="0"/>
              <a:t>Surat az Zumar (39): 9</a:t>
            </a:r>
          </a:p>
          <a:p>
            <a:pPr>
              <a:buNone/>
            </a:pPr>
            <a:endParaRPr lang="id-ID" dirty="0" smtClean="0"/>
          </a:p>
          <a:p>
            <a:pPr algn="r">
              <a:buNone/>
            </a:pPr>
            <a:r>
              <a:rPr lang="ar-SA" b="1" dirty="0" smtClean="0"/>
              <a:t>قُلْ هَلْ يَسْتَوِي الَّذِينَ يَعْلَمُونَ وَالَّذِينَ لَا يَعْلَمُونَ إِنَّمَا يَتَذَكَّرُ أُولُو الْأَلْبَابِ</a:t>
            </a:r>
            <a:endParaRPr lang="id-ID" dirty="0"/>
          </a:p>
        </p:txBody>
      </p:sp>
      <p:sp>
        <p:nvSpPr>
          <p:cNvPr id="3" name="Title 2"/>
          <p:cNvSpPr>
            <a:spLocks noGrp="1"/>
          </p:cNvSpPr>
          <p:nvPr>
            <p:ph type="title"/>
          </p:nvPr>
        </p:nvSpPr>
        <p:spPr/>
        <p:txBody>
          <a:bodyPr/>
          <a:lstStyle/>
          <a:p>
            <a:r>
              <a:rPr lang="id-ID" dirty="0" smtClean="0"/>
              <a:t>Apakah ilmu yang kita cari..?</a:t>
            </a: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algn="ctr">
              <a:buNone/>
            </a:pPr>
            <a:r>
              <a:rPr lang="id-ID" sz="8800" dirty="0" smtClean="0"/>
              <a:t>Inti dari sebuah ilmu adalah...?</a:t>
            </a:r>
            <a:endParaRPr lang="id-ID" sz="8800" dirty="0"/>
          </a:p>
        </p:txBody>
      </p:sp>
      <p:sp>
        <p:nvSpPr>
          <p:cNvPr id="5" name="Title 4"/>
          <p:cNvSpPr>
            <a:spLocks noGrp="1"/>
          </p:cNvSpPr>
          <p:nvPr>
            <p:ph type="title"/>
          </p:nvPr>
        </p:nvSpPr>
        <p:spPr/>
        <p:txBody>
          <a:bodyPr/>
          <a:lstStyle/>
          <a:p>
            <a:endParaRPr lang="id-ID"/>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28604"/>
            <a:ext cx="8229600" cy="5578687"/>
          </a:xfrm>
        </p:spPr>
        <p:txBody>
          <a:bodyPr>
            <a:normAutofit/>
          </a:bodyPr>
          <a:lstStyle/>
          <a:p>
            <a:pPr>
              <a:buNone/>
            </a:pPr>
            <a:r>
              <a:rPr lang="id-ID" sz="3200" dirty="0" smtClean="0"/>
              <a:t>  Rasa takut... Ketika ilmu bisa menambah rasa takut kita kepada Alloh </a:t>
            </a:r>
            <a:r>
              <a:rPr lang="id-ID" sz="3200" i="1" dirty="0" smtClean="0"/>
              <a:t>Subhaanahu wa Ta’ala</a:t>
            </a:r>
            <a:r>
              <a:rPr lang="id-ID" sz="3200" dirty="0" smtClean="0"/>
              <a:t> ketahuilah itulah ilmu yang dimaksud.. Karena Alloh </a:t>
            </a:r>
            <a:r>
              <a:rPr lang="id-ID" sz="3200" i="1" dirty="0" smtClean="0"/>
              <a:t>Subhaanahu wa Ta’ala</a:t>
            </a:r>
            <a:r>
              <a:rPr lang="id-ID" sz="3200" dirty="0" smtClean="0"/>
              <a:t> berfirman dalam surat Faathit (37): </a:t>
            </a:r>
          </a:p>
          <a:p>
            <a:pPr>
              <a:buNone/>
            </a:pPr>
            <a:endParaRPr lang="id-ID" sz="3200" dirty="0" smtClean="0"/>
          </a:p>
          <a:p>
            <a:pPr algn="r">
              <a:buNone/>
            </a:pPr>
            <a:r>
              <a:rPr lang="ar-SA" sz="3600" b="1" dirty="0" smtClean="0"/>
              <a:t>إِنَّمَا يَخْشَى اللَّهَ مِنْ عِبَادِهِ الْعُلَمَاءُ إِنَّ اللَّهَ عَزِيزٌ غَفُورٌ</a:t>
            </a:r>
            <a:endParaRPr lang="id-ID" sz="3600" dirty="0" smtClean="0"/>
          </a:p>
          <a:p>
            <a:pPr>
              <a:buNone/>
            </a:pPr>
            <a:endParaRPr lang="id-ID"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id-ID" dirty="0" smtClean="0"/>
              <a:t>Dengan demikian ilmu adalah hal-hal yang berasal dari Alloh </a:t>
            </a:r>
            <a:r>
              <a:rPr lang="id-ID" i="1" dirty="0" smtClean="0"/>
              <a:t>Subhaanahu wa Ta’ala</a:t>
            </a:r>
            <a:r>
              <a:rPr lang="id-ID" dirty="0" smtClean="0"/>
              <a:t>. yaitu Wahyu... Al-Qur’an dan As Sunnah.</a:t>
            </a:r>
          </a:p>
          <a:p>
            <a:r>
              <a:rPr lang="id-ID" dirty="0" smtClean="0"/>
              <a:t>Manusia muslim merupakan manusia yang paling percaya diri, karena pada mereka terdapat jutaan bahkan milyaran ilmu... Namun permasalahan besar adalah kembali kepada seorang muslim itu sendiri... </a:t>
            </a:r>
            <a:endParaRPr lang="id-ID" dirty="0"/>
          </a:p>
        </p:txBody>
      </p:sp>
      <p:sp>
        <p:nvSpPr>
          <p:cNvPr id="3" name="Title 2"/>
          <p:cNvSpPr>
            <a:spLocks noGrp="1"/>
          </p:cNvSpPr>
          <p:nvPr>
            <p:ph type="title"/>
          </p:nvPr>
        </p:nvSpPr>
        <p:spPr/>
        <p:txBody>
          <a:bodyPr/>
          <a:lstStyle/>
          <a:p>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24078" indent="-514350">
              <a:buNone/>
            </a:pPr>
            <a:r>
              <a:rPr lang="id-ID" sz="3200" b="1" dirty="0" smtClean="0"/>
              <a:t>1. Kisah seorang dosen yang mengatakan al-Qur’an hanya di lauh mahfuzh.</a:t>
            </a:r>
          </a:p>
          <a:p>
            <a:pPr marL="624078" indent="-514350">
              <a:buNone/>
            </a:pPr>
            <a:endParaRPr lang="id-ID" sz="3200" b="1" dirty="0" smtClean="0"/>
          </a:p>
          <a:p>
            <a:pPr marL="624078" indent="-514350">
              <a:buNone/>
            </a:pPr>
            <a:r>
              <a:rPr lang="id-ID" sz="3200" b="1" dirty="0" smtClean="0"/>
              <a:t>2. Kisah seorang ustadz dengan hidangan teh manisnya kepada seorang pendeta.</a:t>
            </a:r>
            <a:endParaRPr lang="id-ID" sz="3200" b="1" dirty="0"/>
          </a:p>
        </p:txBody>
      </p:sp>
      <p:sp>
        <p:nvSpPr>
          <p:cNvPr id="3" name="Title 2"/>
          <p:cNvSpPr>
            <a:spLocks noGrp="1"/>
          </p:cNvSpPr>
          <p:nvPr>
            <p:ph type="title"/>
          </p:nvPr>
        </p:nvSpPr>
        <p:spPr/>
        <p:txBody>
          <a:bodyPr/>
          <a:lstStyle/>
          <a:p>
            <a:r>
              <a:rPr lang="id-ID" dirty="0" smtClean="0"/>
              <a:t>2 kisah masyhur:</a:t>
            </a:r>
            <a:endParaRPr lang="id-ID"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113</TotalTime>
  <Words>368</Words>
  <Application>Microsoft Office PowerPoint</Application>
  <PresentationFormat>On-screen Show (4:3)</PresentationFormat>
  <Paragraphs>93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Slide 1</vt:lpstr>
      <vt:lpstr>4 Sisi Kehidupan</vt:lpstr>
      <vt:lpstr>Apa yang harus dipersiapkan oleh seorang calon pelajar/mahasiswa?</vt:lpstr>
      <vt:lpstr>Niat:</vt:lpstr>
      <vt:lpstr>Apakah ilmu yang kita cari..?</vt:lpstr>
      <vt:lpstr>Slide 6</vt:lpstr>
      <vt:lpstr>Slide 7</vt:lpstr>
      <vt:lpstr>Slide 8</vt:lpstr>
      <vt:lpstr>2 kisah masyhur:</vt:lpstr>
      <vt:lpstr>Adab:</vt:lpstr>
      <vt:lpstr>Adab:</vt:lpstr>
      <vt:lpstr>Adab:</vt:lpstr>
      <vt:lpstr>Slide 13</vt:lpstr>
      <vt:lpstr>Sabda Rosululloh `:</vt:lpstr>
      <vt:lpstr>Slide 15</vt:lpstr>
      <vt:lpstr>Slide 16</vt:lpstr>
      <vt:lpstr>Surat al-Baqoroh: 208</vt:lpstr>
      <vt:lpstr>Surat at-Tahrim: 6</vt:lpstr>
      <vt:lpstr>Surat at-Taubah: 18</vt:lpstr>
      <vt:lpstr>Slide 20</vt:lpstr>
      <vt:lpstr>Surat al-A’roof: 96</vt:lpstr>
      <vt:lpstr>Hadits-hadits keutamaan menuntut ilmu:</vt:lpstr>
      <vt:lpstr>Dimanakah akhlaq manusia?</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AMANAH REALISASI IMAN DALAM KEHIDUPAN</dc:title>
  <dc:creator>Acer</dc:creator>
  <cp:lastModifiedBy>Acer</cp:lastModifiedBy>
  <cp:revision>14</cp:revision>
  <dcterms:created xsi:type="dcterms:W3CDTF">2013-03-10T01:33:35Z</dcterms:created>
  <dcterms:modified xsi:type="dcterms:W3CDTF">2013-10-13T02:06:11Z</dcterms:modified>
</cp:coreProperties>
</file>